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450" r:id="rId2"/>
    <p:sldId id="323" r:id="rId3"/>
    <p:sldId id="394" r:id="rId4"/>
    <p:sldId id="456" r:id="rId5"/>
    <p:sldId id="458" r:id="rId6"/>
    <p:sldId id="460" r:id="rId7"/>
    <p:sldId id="459" r:id="rId8"/>
    <p:sldId id="461" r:id="rId9"/>
    <p:sldId id="462" r:id="rId10"/>
    <p:sldId id="463" r:id="rId11"/>
    <p:sldId id="464" r:id="rId12"/>
    <p:sldId id="465" r:id="rId13"/>
    <p:sldId id="466" r:id="rId14"/>
    <p:sldId id="467" r:id="rId15"/>
    <p:sldId id="468" r:id="rId16"/>
    <p:sldId id="469" r:id="rId17"/>
    <p:sldId id="471" r:id="rId18"/>
    <p:sldId id="470" r:id="rId19"/>
    <p:sldId id="472" r:id="rId20"/>
    <p:sldId id="473" r:id="rId21"/>
    <p:sldId id="474" r:id="rId22"/>
    <p:sldId id="475" r:id="rId23"/>
    <p:sldId id="476" r:id="rId24"/>
    <p:sldId id="477" r:id="rId25"/>
    <p:sldId id="478" r:id="rId26"/>
    <p:sldId id="479" r:id="rId27"/>
    <p:sldId id="480" r:id="rId28"/>
    <p:sldId id="481" r:id="rId29"/>
    <p:sldId id="482" r:id="rId30"/>
    <p:sldId id="457" r:id="rId31"/>
    <p:sldId id="486" r:id="rId32"/>
    <p:sldId id="487" r:id="rId33"/>
    <p:sldId id="488" r:id="rId34"/>
    <p:sldId id="489" r:id="rId35"/>
    <p:sldId id="490" r:id="rId36"/>
    <p:sldId id="491" r:id="rId37"/>
    <p:sldId id="484" r:id="rId38"/>
    <p:sldId id="483" r:id="rId39"/>
    <p:sldId id="485" r:id="rId40"/>
    <p:sldId id="492" r:id="rId41"/>
    <p:sldId id="493" r:id="rId42"/>
    <p:sldId id="494" r:id="rId43"/>
    <p:sldId id="495" r:id="rId44"/>
    <p:sldId id="496" r:id="rId45"/>
    <p:sldId id="497" r:id="rId46"/>
    <p:sldId id="498" r:id="rId47"/>
    <p:sldId id="499" r:id="rId48"/>
    <p:sldId id="500" r:id="rId49"/>
    <p:sldId id="501" r:id="rId50"/>
    <p:sldId id="502" r:id="rId51"/>
    <p:sldId id="503" r:id="rId52"/>
    <p:sldId id="504" r:id="rId53"/>
    <p:sldId id="505" r:id="rId54"/>
    <p:sldId id="506" r:id="rId55"/>
    <p:sldId id="507" r:id="rId56"/>
    <p:sldId id="508" r:id="rId57"/>
    <p:sldId id="45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6AE0gXXMBA0Zd6JOQbhbA==" hashData="+igL121IVya9TIFGHIfpIy22FJmHsPFxhYyngdG9dmEl7LwKVJ30bAq1ixvKL5CFEjiobLYOY3BgESciOBhBpA=="/>
  <p:extLst>
    <p:ext uri="{521415D9-36F7-43E2-AB2F-B90AF26B5E84}">
      <p14:sectionLst xmlns:p14="http://schemas.microsoft.com/office/powerpoint/2010/main">
        <p14:section name="Untitled Section" id="{E2D6AECE-E384-425A-98D9-BF8F49C6B176}">
          <p14:sldIdLst>
            <p14:sldId id="450"/>
            <p14:sldId id="323"/>
            <p14:sldId id="394"/>
            <p14:sldId id="456"/>
            <p14:sldId id="458"/>
            <p14:sldId id="460"/>
            <p14:sldId id="459"/>
            <p14:sldId id="461"/>
            <p14:sldId id="462"/>
            <p14:sldId id="463"/>
            <p14:sldId id="464"/>
            <p14:sldId id="465"/>
            <p14:sldId id="466"/>
            <p14:sldId id="467"/>
            <p14:sldId id="468"/>
            <p14:sldId id="469"/>
            <p14:sldId id="471"/>
            <p14:sldId id="470"/>
            <p14:sldId id="472"/>
            <p14:sldId id="473"/>
            <p14:sldId id="474"/>
            <p14:sldId id="475"/>
            <p14:sldId id="476"/>
            <p14:sldId id="477"/>
            <p14:sldId id="478"/>
            <p14:sldId id="479"/>
            <p14:sldId id="480"/>
            <p14:sldId id="481"/>
            <p14:sldId id="482"/>
            <p14:sldId id="457"/>
            <p14:sldId id="486"/>
            <p14:sldId id="487"/>
            <p14:sldId id="488"/>
            <p14:sldId id="489"/>
            <p14:sldId id="490"/>
            <p14:sldId id="491"/>
            <p14:sldId id="484"/>
            <p14:sldId id="483"/>
            <p14:sldId id="485"/>
            <p14:sldId id="492"/>
            <p14:sldId id="493"/>
            <p14:sldId id="494"/>
            <p14:sldId id="495"/>
            <p14:sldId id="496"/>
            <p14:sldId id="497"/>
            <p14:sldId id="498"/>
            <p14:sldId id="499"/>
            <p14:sldId id="500"/>
            <p14:sldId id="501"/>
            <p14:sldId id="502"/>
            <p14:sldId id="503"/>
            <p14:sldId id="504"/>
            <p14:sldId id="505"/>
            <p14:sldId id="506"/>
            <p14:sldId id="507"/>
            <p14:sldId id="508"/>
            <p14:sldId id="45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13C"/>
    <a:srgbClr val="000000"/>
    <a:srgbClr val="F19F27"/>
    <a:srgbClr val="F18C27"/>
    <a:srgbClr val="C96B0D"/>
    <a:srgbClr val="189EB0"/>
    <a:srgbClr val="093C43"/>
    <a:srgbClr val="0B4C55"/>
    <a:srgbClr val="667915"/>
    <a:srgbClr val="6B8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92" autoAdjust="0"/>
    <p:restoredTop sz="94660"/>
  </p:normalViewPr>
  <p:slideViewPr>
    <p:cSldViewPr snapToGrid="0">
      <p:cViewPr varScale="1">
        <p:scale>
          <a:sx n="56" d="100"/>
          <a:sy n="56" d="100"/>
        </p:scale>
        <p:origin x="72" y="1146"/>
      </p:cViewPr>
      <p:guideLst>
        <p:guide orient="horz" pos="2160"/>
        <p:guide pos="3840"/>
      </p:guideLst>
    </p:cSldViewPr>
  </p:slideViewPr>
  <p:notesTextViewPr>
    <p:cViewPr>
      <p:scale>
        <a:sx n="1" d="1"/>
        <a:sy n="1" d="1"/>
      </p:scale>
      <p:origin x="0" y="0"/>
    </p:cViewPr>
  </p:notesTextViewPr>
  <p:sorterViewPr>
    <p:cViewPr>
      <p:scale>
        <a:sx n="45" d="100"/>
        <a:sy n="4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D7335-F22F-40F6-A47A-BB1D16BEF230}" type="datetimeFigureOut">
              <a:rPr lang="en-US" smtClean="0"/>
              <a:t>6/9/2019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91D0E-7F6B-488F-8701-B9E5733F5A16}" type="slidenum">
              <a:rPr lang="en-US" smtClean="0"/>
              <a:t>‹#›</a:t>
            </a:fld>
            <a:endParaRPr lang="en-US"/>
          </a:p>
        </p:txBody>
      </p:sp>
    </p:spTree>
    <p:extLst>
      <p:ext uri="{BB962C8B-B14F-4D97-AF65-F5344CB8AC3E}">
        <p14:creationId xmlns:p14="http://schemas.microsoft.com/office/powerpoint/2010/main" val="1137969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FCAA81-9E98-479C-B86C-374905A97B01}"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F076-783D-429B-8612-EB9483A24508}" type="slidenum">
              <a:rPr lang="en-US" smtClean="0"/>
              <a:t>‹#›</a:t>
            </a:fld>
            <a:endParaRPr lang="en-US"/>
          </a:p>
        </p:txBody>
      </p:sp>
      <p:pic>
        <p:nvPicPr>
          <p:cNvPr id="3" name="Picture 2">
            <a:extLst>
              <a:ext uri="{FF2B5EF4-FFF2-40B4-BE49-F238E27FC236}">
                <a16:creationId xmlns:a16="http://schemas.microsoft.com/office/drawing/2014/main" id="{CE7D3E13-7C27-49E7-8BFE-58160C80CF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652213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8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0FCAA81-9E98-479C-B86C-374905A97B01}"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F076-783D-429B-8612-EB9483A24508}" type="slidenum">
              <a:rPr lang="en-US" smtClean="0"/>
              <a:t>‹#›</a:t>
            </a:fld>
            <a:endParaRPr lang="en-US"/>
          </a:p>
        </p:txBody>
      </p:sp>
    </p:spTree>
    <p:extLst>
      <p:ext uri="{BB962C8B-B14F-4D97-AF65-F5344CB8AC3E}">
        <p14:creationId xmlns:p14="http://schemas.microsoft.com/office/powerpoint/2010/main" val="40918134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562" y="878541"/>
            <a:ext cx="9641237" cy="5298422"/>
          </a:xfrm>
        </p:spPr>
        <p:txBody>
          <a:bodyPr/>
          <a:lstStyle>
            <a:lvl1pPr>
              <a:lnSpc>
                <a:spcPct val="100000"/>
              </a:lnSpc>
              <a:spcBef>
                <a:spcPts val="24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0FCAA81-9E98-479C-B86C-374905A97B01}"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F076-783D-429B-8612-EB9483A24508}" type="slidenum">
              <a:rPr lang="en-US" smtClean="0"/>
              <a:t>‹#›</a:t>
            </a:fld>
            <a:endParaRPr lang="en-US"/>
          </a:p>
        </p:txBody>
      </p:sp>
    </p:spTree>
    <p:extLst>
      <p:ext uri="{BB962C8B-B14F-4D97-AF65-F5344CB8AC3E}">
        <p14:creationId xmlns:p14="http://schemas.microsoft.com/office/powerpoint/2010/main" val="2017559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12562" y="988408"/>
            <a:ext cx="9641237" cy="954520"/>
          </a:xfrm>
        </p:spPr>
        <p:txBody>
          <a:bodyPr/>
          <a:lstStyle>
            <a:lvl1pPr>
              <a:defRPr/>
            </a:lvl1pPr>
          </a:lstStyle>
          <a:p>
            <a:r>
              <a:rPr lang="en-US" dirty="0"/>
              <a:t>Click to edit Master title style</a:t>
            </a:r>
            <a:br>
              <a:rPr lang="en-US" dirty="0"/>
            </a:br>
            <a:r>
              <a:rPr lang="en-US" dirty="0"/>
              <a:t>;</a:t>
            </a:r>
            <a:r>
              <a:rPr lang="en-US" dirty="0" err="1"/>
              <a:t>lkj;lkjl;kj</a:t>
            </a:r>
            <a:endParaRPr lang="en-US" dirty="0"/>
          </a:p>
        </p:txBody>
      </p:sp>
      <p:sp>
        <p:nvSpPr>
          <p:cNvPr id="3" name="Content Placeholder 2"/>
          <p:cNvSpPr>
            <a:spLocks noGrp="1"/>
          </p:cNvSpPr>
          <p:nvPr>
            <p:ph idx="1" hasCustomPrompt="1"/>
          </p:nvPr>
        </p:nvSpPr>
        <p:spPr>
          <a:xfrm>
            <a:off x="1712562" y="2144109"/>
            <a:ext cx="9641237" cy="4032853"/>
          </a:xfrm>
        </p:spPr>
        <p:txBody>
          <a:bodyPr/>
          <a:lstStyle>
            <a:lvl1pPr marL="0" indent="0">
              <a:lnSpc>
                <a:spcPct val="100000"/>
              </a:lnSpc>
              <a:spcBef>
                <a:spcPts val="24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Asdfasdlkjfas;ldjf;alsdkjf;laksdj;flaksjd;lfajsd;lfja;sldfj;alsdjf;alsdjf;lasdjkf;laksjd;flaksjd;lfakjsd;lfakjsd;ljkas;dlfja;sldfj;asldjf;alsdjf;lakjsd;flaksjd;flaksjdf;lasdf</a:t>
            </a:r>
          </a:p>
        </p:txBody>
      </p:sp>
      <p:sp>
        <p:nvSpPr>
          <p:cNvPr id="4" name="Date Placeholder 3"/>
          <p:cNvSpPr>
            <a:spLocks noGrp="1"/>
          </p:cNvSpPr>
          <p:nvPr>
            <p:ph type="dt" sz="half" idx="10"/>
          </p:nvPr>
        </p:nvSpPr>
        <p:spPr/>
        <p:txBody>
          <a:bodyPr/>
          <a:lstStyle/>
          <a:p>
            <a:fld id="{50FCAA81-9E98-479C-B86C-374905A97B01}"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F076-783D-429B-8612-EB9483A24508}" type="slidenum">
              <a:rPr lang="en-US" smtClean="0"/>
              <a:t>‹#›</a:t>
            </a:fld>
            <a:endParaRPr lang="en-US"/>
          </a:p>
        </p:txBody>
      </p:sp>
    </p:spTree>
    <p:extLst>
      <p:ext uri="{BB962C8B-B14F-4D97-AF65-F5344CB8AC3E}">
        <p14:creationId xmlns:p14="http://schemas.microsoft.com/office/powerpoint/2010/main" val="24460286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12562" y="788719"/>
            <a:ext cx="9641237" cy="4705994"/>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0FCAA81-9E98-479C-B86C-374905A97B01}" type="datetimeFigureOut">
              <a:rPr lang="en-US" smtClean="0"/>
              <a:t>6/9/2019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8F076-783D-429B-8612-EB9483A24508}" type="slidenum">
              <a:rPr lang="en-US" smtClean="0"/>
              <a:t>‹#›</a:t>
            </a:fld>
            <a:endParaRPr lang="en-US"/>
          </a:p>
        </p:txBody>
      </p:sp>
    </p:spTree>
    <p:extLst>
      <p:ext uri="{BB962C8B-B14F-4D97-AF65-F5344CB8AC3E}">
        <p14:creationId xmlns:p14="http://schemas.microsoft.com/office/powerpoint/2010/main" val="7149205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CAA81-9E98-479C-B86C-374905A97B01}" type="datetimeFigureOut">
              <a:rPr lang="en-US" smtClean="0"/>
              <a:t>6/9/2019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8F076-783D-429B-8612-EB9483A24508}" type="slidenum">
              <a:rPr lang="en-US" smtClean="0"/>
              <a:t>‹#›</a:t>
            </a:fld>
            <a:endParaRPr lang="en-US"/>
          </a:p>
        </p:txBody>
      </p:sp>
      <p:pic>
        <p:nvPicPr>
          <p:cNvPr id="6" name="Picture 5">
            <a:extLst>
              <a:ext uri="{FF2B5EF4-FFF2-40B4-BE49-F238E27FC236}">
                <a16:creationId xmlns:a16="http://schemas.microsoft.com/office/drawing/2014/main" id="{D48EBEC1-671D-47FF-9CB2-D0C4FA53F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602B6CEB-C230-45F7-A057-0CDA59AAFE81}"/>
              </a:ext>
            </a:extLst>
          </p:cNvPr>
          <p:cNvSpPr>
            <a:spLocks noGrp="1"/>
          </p:cNvSpPr>
          <p:nvPr>
            <p:ph type="title"/>
          </p:nvPr>
        </p:nvSpPr>
        <p:spPr>
          <a:xfrm>
            <a:off x="850005" y="788719"/>
            <a:ext cx="10728101" cy="4705994"/>
          </a:xfrm>
        </p:spPr>
        <p:txBody>
          <a:bodyPr/>
          <a:lstStyle/>
          <a:p>
            <a:r>
              <a:rPr lang="en-US" dirty="0"/>
              <a:t>Click to edit Master title style</a:t>
            </a:r>
          </a:p>
        </p:txBody>
      </p:sp>
    </p:spTree>
    <p:extLst>
      <p:ext uri="{BB962C8B-B14F-4D97-AF65-F5344CB8AC3E}">
        <p14:creationId xmlns:p14="http://schemas.microsoft.com/office/powerpoint/2010/main" val="1774495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2" y="434031"/>
            <a:ext cx="12192001" cy="6540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50FCAA81-9E98-479C-B86C-374905A97B01}" type="datetimeFigureOut">
              <a:rPr lang="en-US" smtClean="0"/>
              <a:t>6/9/2019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8F076-783D-429B-8612-EB9483A24508}" type="slidenum">
              <a:rPr lang="en-US" smtClean="0"/>
              <a:t>‹#›</a:t>
            </a:fld>
            <a:endParaRPr lang="en-US"/>
          </a:p>
        </p:txBody>
      </p:sp>
      <p:pic>
        <p:nvPicPr>
          <p:cNvPr id="9" name="Picture 8">
            <a:extLst>
              <a:ext uri="{FF2B5EF4-FFF2-40B4-BE49-F238E27FC236}">
                <a16:creationId xmlns:a16="http://schemas.microsoft.com/office/drawing/2014/main" id="{FFBB55F9-3435-494C-9AB9-1081E3D0C2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974958"/>
          </a:xfrm>
          <a:prstGeom prst="rect">
            <a:avLst/>
          </a:prstGeom>
        </p:spPr>
      </p:pic>
    </p:spTree>
    <p:extLst>
      <p:ext uri="{BB962C8B-B14F-4D97-AF65-F5344CB8AC3E}">
        <p14:creationId xmlns:p14="http://schemas.microsoft.com/office/powerpoint/2010/main" val="396628831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72A71-47C1-4E87-956B-6E6A3CBB10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712562" y="788719"/>
            <a:ext cx="9762514" cy="9545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12562" y="1825625"/>
            <a:ext cx="976251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712562" y="6356350"/>
            <a:ext cx="30526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CAA81-9E98-479C-B86C-374905A97B01}" type="datetimeFigureOut">
              <a:rPr lang="en-US" smtClean="0"/>
              <a:t>6/9/2019</a:t>
            </a:fld>
            <a:endParaRPr lang="en-US"/>
          </a:p>
        </p:txBody>
      </p:sp>
      <p:sp>
        <p:nvSpPr>
          <p:cNvPr id="5" name="Footer Placeholder 4"/>
          <p:cNvSpPr>
            <a:spLocks noGrp="1"/>
          </p:cNvSpPr>
          <p:nvPr>
            <p:ph type="ftr" sz="quarter" idx="3"/>
          </p:nvPr>
        </p:nvSpPr>
        <p:spPr>
          <a:xfrm>
            <a:off x="4893972" y="6356350"/>
            <a:ext cx="431442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37182" y="6356350"/>
            <a:ext cx="240834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8F076-783D-429B-8612-EB9483A24508}" type="slidenum">
              <a:rPr lang="en-US" smtClean="0"/>
              <a:t>‹#›</a:t>
            </a:fld>
            <a:endParaRPr lang="en-US"/>
          </a:p>
        </p:txBody>
      </p:sp>
    </p:spTree>
    <p:extLst>
      <p:ext uri="{BB962C8B-B14F-4D97-AF65-F5344CB8AC3E}">
        <p14:creationId xmlns:p14="http://schemas.microsoft.com/office/powerpoint/2010/main" val="629630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54" r:id="rId5"/>
    <p:sldLayoutId id="2147483655" r:id="rId6"/>
    <p:sldLayoutId id="2147483661" r:id="rId7"/>
  </p:sldLayoutIdLst>
  <p:transition>
    <p:fade/>
  </p:transition>
  <p:txStyles>
    <p:title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p:titleStyle>
    <p:bodyStyle>
      <a:lvl1pPr marL="228600" indent="-228600" algn="l" defTabSz="914400" rtl="0" eaLnBrk="1" latinLnBrk="0" hangingPunct="1">
        <a:lnSpc>
          <a:spcPct val="90000"/>
        </a:lnSpc>
        <a:spcBef>
          <a:spcPts val="1000"/>
        </a:spcBef>
        <a:buClr>
          <a:srgbClr val="E48C29"/>
        </a:buClr>
        <a:buFont typeface="Arial" panose="020B0604020202020204" pitchFamily="34" charset="0"/>
        <a:buChar char="•"/>
        <a:defRPr sz="2800" kern="1200">
          <a:solidFill>
            <a:schemeClr val="bg1"/>
          </a:solidFill>
          <a:latin typeface="Fira Sans" pitchFamily="34" charset="0"/>
          <a:ea typeface="+mn-ea"/>
          <a:cs typeface="+mn-cs"/>
        </a:defRPr>
      </a:lvl1pPr>
      <a:lvl2pPr marL="685800" indent="-228600" algn="l" defTabSz="914400" rtl="0" eaLnBrk="1" latinLnBrk="0" hangingPunct="1">
        <a:lnSpc>
          <a:spcPct val="90000"/>
        </a:lnSpc>
        <a:spcBef>
          <a:spcPts val="500"/>
        </a:spcBef>
        <a:buClr>
          <a:srgbClr val="E48C29"/>
        </a:buClr>
        <a:buFont typeface="Arial" panose="020B0604020202020204" pitchFamily="34" charset="0"/>
        <a:buChar char="•"/>
        <a:defRPr sz="2400" kern="1200">
          <a:solidFill>
            <a:schemeClr val="bg1"/>
          </a:solidFill>
          <a:latin typeface="Fira Sans" pitchFamily="34" charset="0"/>
          <a:ea typeface="+mn-ea"/>
          <a:cs typeface="+mn-cs"/>
        </a:defRPr>
      </a:lvl2pPr>
      <a:lvl3pPr marL="1143000" indent="-228600" algn="l" defTabSz="914400" rtl="0" eaLnBrk="1" latinLnBrk="0" hangingPunct="1">
        <a:lnSpc>
          <a:spcPct val="90000"/>
        </a:lnSpc>
        <a:spcBef>
          <a:spcPts val="500"/>
        </a:spcBef>
        <a:buClr>
          <a:srgbClr val="E48C29"/>
        </a:buClr>
        <a:buFont typeface="Arial" panose="020B0604020202020204" pitchFamily="34" charset="0"/>
        <a:buChar char="•"/>
        <a:defRPr sz="2000" kern="1200">
          <a:solidFill>
            <a:schemeClr val="bg1"/>
          </a:solidFill>
          <a:latin typeface="Fira Sans" pitchFamily="34" charset="0"/>
          <a:ea typeface="+mn-ea"/>
          <a:cs typeface="+mn-cs"/>
        </a:defRPr>
      </a:lvl3pPr>
      <a:lvl4pPr marL="1600200" indent="-228600" algn="l" defTabSz="914400" rtl="0" eaLnBrk="1" latinLnBrk="0" hangingPunct="1">
        <a:lnSpc>
          <a:spcPct val="90000"/>
        </a:lnSpc>
        <a:spcBef>
          <a:spcPts val="500"/>
        </a:spcBef>
        <a:buClr>
          <a:srgbClr val="E48C29"/>
        </a:buClr>
        <a:buFont typeface="Arial" panose="020B0604020202020204" pitchFamily="34" charset="0"/>
        <a:buChar char="•"/>
        <a:defRPr sz="1800" kern="1200">
          <a:solidFill>
            <a:schemeClr val="bg1"/>
          </a:solidFill>
          <a:latin typeface="Fira Sans" pitchFamily="34" charset="0"/>
          <a:ea typeface="+mn-ea"/>
          <a:cs typeface="+mn-cs"/>
        </a:defRPr>
      </a:lvl4pPr>
      <a:lvl5pPr marL="2057400" indent="-228600" algn="l" defTabSz="914400" rtl="0" eaLnBrk="1" latinLnBrk="0" hangingPunct="1">
        <a:lnSpc>
          <a:spcPct val="90000"/>
        </a:lnSpc>
        <a:spcBef>
          <a:spcPts val="500"/>
        </a:spcBef>
        <a:buClr>
          <a:srgbClr val="E48C29"/>
        </a:buClr>
        <a:buFont typeface="Arial" panose="020B0604020202020204" pitchFamily="34" charset="0"/>
        <a:buChar char="•"/>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4DD338-3653-405C-892C-42071E9104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354BF5-EF5D-4E19-8834-A3C542353F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5A8444F9-A81B-43FA-B19B-1DEA5BF91F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7352565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800" dirty="0"/>
              <a:t>A. Principles of Combat</a:t>
            </a:r>
            <a:endParaRPr lang="en-US"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3671115"/>
            <a:ext cx="9206703" cy="247912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2 Corinthians 10:3-4 </a:t>
            </a:r>
          </a:p>
          <a:p>
            <a:pPr>
              <a:spcBef>
                <a:spcPts val="1000"/>
              </a:spcBef>
            </a:pPr>
            <a:r>
              <a:rPr lang="en-US" sz="3600" i="1" dirty="0"/>
              <a:t>For though we live in the world, we do not wage war as the world does. The weapons we fight with are not the weapons of the world. On the contrary, they have </a:t>
            </a:r>
            <a:r>
              <a:rPr lang="en-US" sz="3600" b="1" i="1" u="sng" dirty="0">
                <a:solidFill>
                  <a:srgbClr val="00B0F0"/>
                </a:solidFill>
              </a:rPr>
              <a:t>divine power </a:t>
            </a:r>
            <a:r>
              <a:rPr lang="en-US" sz="3600" i="1" dirty="0"/>
              <a:t>to demolish strongholds.</a:t>
            </a:r>
          </a:p>
        </p:txBody>
      </p:sp>
      <p:sp>
        <p:nvSpPr>
          <p:cNvPr id="5" name="Title 5">
            <a:extLst>
              <a:ext uri="{FF2B5EF4-FFF2-40B4-BE49-F238E27FC236}">
                <a16:creationId xmlns:a16="http://schemas.microsoft.com/office/drawing/2014/main" id="{67BE1DD2-D232-452C-B041-16C633BF4802}"/>
              </a:ext>
            </a:extLst>
          </p:cNvPr>
          <p:cNvSpPr txBox="1">
            <a:spLocks/>
          </p:cNvSpPr>
          <p:nvPr/>
        </p:nvSpPr>
        <p:spPr>
          <a:xfrm>
            <a:off x="1712562" y="1753163"/>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1. Act of Obedience</a:t>
            </a:r>
            <a:endParaRPr lang="en-US" sz="3200" b="0" dirty="0">
              <a:solidFill>
                <a:schemeClr val="bg1"/>
              </a:solidFill>
            </a:endParaRPr>
          </a:p>
        </p:txBody>
      </p:sp>
      <p:sp>
        <p:nvSpPr>
          <p:cNvPr id="7" name="Title 5">
            <a:extLst>
              <a:ext uri="{FF2B5EF4-FFF2-40B4-BE49-F238E27FC236}">
                <a16:creationId xmlns:a16="http://schemas.microsoft.com/office/drawing/2014/main" id="{565485D2-61B0-4FBB-8FEB-B41F5EFD3BEA}"/>
              </a:ext>
            </a:extLst>
          </p:cNvPr>
          <p:cNvSpPr txBox="1">
            <a:spLocks/>
          </p:cNvSpPr>
          <p:nvPr/>
        </p:nvSpPr>
        <p:spPr>
          <a:xfrm>
            <a:off x="1701676" y="255645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2. Maintain the Warfare Pattern</a:t>
            </a:r>
            <a:endParaRPr lang="en-US" sz="3200" b="0" dirty="0">
              <a:solidFill>
                <a:schemeClr val="bg1"/>
              </a:solidFill>
            </a:endParaRPr>
          </a:p>
        </p:txBody>
      </p:sp>
    </p:spTree>
    <p:extLst>
      <p:ext uri="{BB962C8B-B14F-4D97-AF65-F5344CB8AC3E}">
        <p14:creationId xmlns:p14="http://schemas.microsoft.com/office/powerpoint/2010/main" val="4206328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800" dirty="0"/>
              <a:t>A. Principles of Combat</a:t>
            </a:r>
            <a:endParaRPr lang="en-US"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4454885"/>
            <a:ext cx="9533274" cy="222350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b="1" i="1" dirty="0">
                <a:solidFill>
                  <a:srgbClr val="FBC13C"/>
                </a:solidFill>
              </a:rPr>
              <a:t>Luke 4:35</a:t>
            </a:r>
          </a:p>
          <a:p>
            <a:pPr>
              <a:spcBef>
                <a:spcPts val="1000"/>
              </a:spcBef>
            </a:pPr>
            <a:r>
              <a:rPr lang="en-US" i="1" dirty="0"/>
              <a:t>"Be quiet!" Jesus said sternly. "Come out of him!" Then the demon threw the man down before them all and came out without injuring him. </a:t>
            </a:r>
          </a:p>
        </p:txBody>
      </p:sp>
      <p:sp>
        <p:nvSpPr>
          <p:cNvPr id="5" name="Title 5">
            <a:extLst>
              <a:ext uri="{FF2B5EF4-FFF2-40B4-BE49-F238E27FC236}">
                <a16:creationId xmlns:a16="http://schemas.microsoft.com/office/drawing/2014/main" id="{67BE1DD2-D232-452C-B041-16C633BF4802}"/>
              </a:ext>
            </a:extLst>
          </p:cNvPr>
          <p:cNvSpPr txBox="1">
            <a:spLocks/>
          </p:cNvSpPr>
          <p:nvPr/>
        </p:nvSpPr>
        <p:spPr>
          <a:xfrm>
            <a:off x="1712562" y="1753163"/>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1. Act of Obedience</a:t>
            </a:r>
            <a:endParaRPr lang="en-US" sz="3200" b="0" dirty="0">
              <a:solidFill>
                <a:schemeClr val="bg1"/>
              </a:solidFill>
            </a:endParaRPr>
          </a:p>
        </p:txBody>
      </p:sp>
      <p:sp>
        <p:nvSpPr>
          <p:cNvPr id="7" name="Title 5">
            <a:extLst>
              <a:ext uri="{FF2B5EF4-FFF2-40B4-BE49-F238E27FC236}">
                <a16:creationId xmlns:a16="http://schemas.microsoft.com/office/drawing/2014/main" id="{565485D2-61B0-4FBB-8FEB-B41F5EFD3BEA}"/>
              </a:ext>
            </a:extLst>
          </p:cNvPr>
          <p:cNvSpPr txBox="1">
            <a:spLocks/>
          </p:cNvSpPr>
          <p:nvPr/>
        </p:nvSpPr>
        <p:spPr>
          <a:xfrm>
            <a:off x="1701676" y="255645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2. Maintain the Warfare Pattern</a:t>
            </a:r>
            <a:endParaRPr lang="en-US" sz="3200" b="0" dirty="0">
              <a:solidFill>
                <a:schemeClr val="bg1"/>
              </a:solidFill>
            </a:endParaRPr>
          </a:p>
        </p:txBody>
      </p:sp>
      <p:sp>
        <p:nvSpPr>
          <p:cNvPr id="8" name="Title 5">
            <a:extLst>
              <a:ext uri="{FF2B5EF4-FFF2-40B4-BE49-F238E27FC236}">
                <a16:creationId xmlns:a16="http://schemas.microsoft.com/office/drawing/2014/main" id="{32A058CF-5DA9-4410-A545-7843D92F1E9E}"/>
              </a:ext>
            </a:extLst>
          </p:cNvPr>
          <p:cNvSpPr txBox="1">
            <a:spLocks/>
          </p:cNvSpPr>
          <p:nvPr/>
        </p:nvSpPr>
        <p:spPr>
          <a:xfrm>
            <a:off x="1701676" y="342900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3. Speak Audibly</a:t>
            </a:r>
            <a:endParaRPr lang="en-US" sz="3200" b="0" dirty="0">
              <a:solidFill>
                <a:schemeClr val="bg1"/>
              </a:solidFill>
            </a:endParaRPr>
          </a:p>
        </p:txBody>
      </p:sp>
    </p:spTree>
    <p:extLst>
      <p:ext uri="{BB962C8B-B14F-4D97-AF65-F5344CB8AC3E}">
        <p14:creationId xmlns:p14="http://schemas.microsoft.com/office/powerpoint/2010/main" val="2671261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800" dirty="0"/>
              <a:t>A. Principles of Combat</a:t>
            </a:r>
            <a:endParaRPr lang="en-US"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12562" y="4842546"/>
            <a:ext cx="9533274" cy="147661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b="1" i="1" dirty="0">
                <a:solidFill>
                  <a:srgbClr val="FBC13C"/>
                </a:solidFill>
              </a:rPr>
              <a:t>Mark 9:25</a:t>
            </a:r>
          </a:p>
          <a:p>
            <a:pPr>
              <a:spcBef>
                <a:spcPts val="1000"/>
              </a:spcBef>
            </a:pPr>
            <a:r>
              <a:rPr lang="en-US" i="1" dirty="0"/>
              <a:t>He said, "I command you, come out of him.”</a:t>
            </a:r>
          </a:p>
        </p:txBody>
      </p:sp>
      <p:sp>
        <p:nvSpPr>
          <p:cNvPr id="5" name="Title 5">
            <a:extLst>
              <a:ext uri="{FF2B5EF4-FFF2-40B4-BE49-F238E27FC236}">
                <a16:creationId xmlns:a16="http://schemas.microsoft.com/office/drawing/2014/main" id="{67BE1DD2-D232-452C-B041-16C633BF4802}"/>
              </a:ext>
            </a:extLst>
          </p:cNvPr>
          <p:cNvSpPr txBox="1">
            <a:spLocks/>
          </p:cNvSpPr>
          <p:nvPr/>
        </p:nvSpPr>
        <p:spPr>
          <a:xfrm>
            <a:off x="1712562" y="1753163"/>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sz="3200" dirty="0">
                <a:solidFill>
                  <a:schemeClr val="bg1"/>
                </a:solidFill>
              </a:rPr>
              <a:t>1. Act of Obedience</a:t>
            </a:r>
            <a:endParaRPr lang="en-US" sz="2400" b="0" dirty="0">
              <a:solidFill>
                <a:schemeClr val="bg1"/>
              </a:solidFill>
            </a:endParaRPr>
          </a:p>
        </p:txBody>
      </p:sp>
      <p:sp>
        <p:nvSpPr>
          <p:cNvPr id="7" name="Title 5">
            <a:extLst>
              <a:ext uri="{FF2B5EF4-FFF2-40B4-BE49-F238E27FC236}">
                <a16:creationId xmlns:a16="http://schemas.microsoft.com/office/drawing/2014/main" id="{565485D2-61B0-4FBB-8FEB-B41F5EFD3BEA}"/>
              </a:ext>
            </a:extLst>
          </p:cNvPr>
          <p:cNvSpPr txBox="1">
            <a:spLocks/>
          </p:cNvSpPr>
          <p:nvPr/>
        </p:nvSpPr>
        <p:spPr>
          <a:xfrm>
            <a:off x="1701676" y="239316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sz="3200" dirty="0">
                <a:solidFill>
                  <a:schemeClr val="bg1"/>
                </a:solidFill>
              </a:rPr>
              <a:t>2. Maintain the Warfare Pattern</a:t>
            </a:r>
            <a:endParaRPr lang="en-US" sz="2400" b="0" dirty="0">
              <a:solidFill>
                <a:schemeClr val="bg1"/>
              </a:solidFill>
            </a:endParaRPr>
          </a:p>
        </p:txBody>
      </p:sp>
      <p:sp>
        <p:nvSpPr>
          <p:cNvPr id="8" name="Title 5">
            <a:extLst>
              <a:ext uri="{FF2B5EF4-FFF2-40B4-BE49-F238E27FC236}">
                <a16:creationId xmlns:a16="http://schemas.microsoft.com/office/drawing/2014/main" id="{32A058CF-5DA9-4410-A545-7843D92F1E9E}"/>
              </a:ext>
            </a:extLst>
          </p:cNvPr>
          <p:cNvSpPr txBox="1">
            <a:spLocks/>
          </p:cNvSpPr>
          <p:nvPr/>
        </p:nvSpPr>
        <p:spPr>
          <a:xfrm>
            <a:off x="1701676" y="3053433"/>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sz="3200" dirty="0">
                <a:solidFill>
                  <a:schemeClr val="bg1"/>
                </a:solidFill>
              </a:rPr>
              <a:t>3. Speak Audibly</a:t>
            </a:r>
            <a:endParaRPr lang="en-US" sz="2400" b="0" dirty="0">
              <a:solidFill>
                <a:schemeClr val="bg1"/>
              </a:solidFill>
            </a:endParaRPr>
          </a:p>
        </p:txBody>
      </p:sp>
      <p:sp>
        <p:nvSpPr>
          <p:cNvPr id="9" name="Title 5">
            <a:extLst>
              <a:ext uri="{FF2B5EF4-FFF2-40B4-BE49-F238E27FC236}">
                <a16:creationId xmlns:a16="http://schemas.microsoft.com/office/drawing/2014/main" id="{5E33FBC7-B73D-45C5-B7AC-F72B7EB981B7}"/>
              </a:ext>
            </a:extLst>
          </p:cNvPr>
          <p:cNvSpPr txBox="1">
            <a:spLocks/>
          </p:cNvSpPr>
          <p:nvPr/>
        </p:nvSpPr>
        <p:spPr>
          <a:xfrm>
            <a:off x="1701676" y="3746364"/>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sz="3200" dirty="0">
                <a:solidFill>
                  <a:schemeClr val="bg1"/>
                </a:solidFill>
              </a:rPr>
              <a:t>4. We are Not Praying</a:t>
            </a:r>
            <a:endParaRPr lang="en-US" sz="2400" b="0" dirty="0">
              <a:solidFill>
                <a:schemeClr val="bg1"/>
              </a:solidFill>
            </a:endParaRPr>
          </a:p>
        </p:txBody>
      </p:sp>
    </p:spTree>
    <p:extLst>
      <p:ext uri="{BB962C8B-B14F-4D97-AF65-F5344CB8AC3E}">
        <p14:creationId xmlns:p14="http://schemas.microsoft.com/office/powerpoint/2010/main" val="1209855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800" dirty="0"/>
              <a:t>A. Principles of Combat</a:t>
            </a:r>
            <a:endParaRPr lang="en-US" b="0" dirty="0"/>
          </a:p>
        </p:txBody>
      </p:sp>
      <p:sp>
        <p:nvSpPr>
          <p:cNvPr id="7" name="Title 5">
            <a:extLst>
              <a:ext uri="{FF2B5EF4-FFF2-40B4-BE49-F238E27FC236}">
                <a16:creationId xmlns:a16="http://schemas.microsoft.com/office/drawing/2014/main" id="{74AEAF15-DF0D-4A05-A4A1-5C6477430435}"/>
              </a:ext>
            </a:extLst>
          </p:cNvPr>
          <p:cNvSpPr txBox="1">
            <a:spLocks/>
          </p:cNvSpPr>
          <p:nvPr/>
        </p:nvSpPr>
        <p:spPr>
          <a:xfrm>
            <a:off x="1712562" y="175823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sz="4800" u="sng" dirty="0"/>
              <a:t>B. Patterns from the Life of Jesus</a:t>
            </a:r>
            <a:endParaRPr lang="en-US" b="0" u="sng" dirty="0"/>
          </a:p>
        </p:txBody>
      </p:sp>
    </p:spTree>
    <p:extLst>
      <p:ext uri="{BB962C8B-B14F-4D97-AF65-F5344CB8AC3E}">
        <p14:creationId xmlns:p14="http://schemas.microsoft.com/office/powerpoint/2010/main" val="4142869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800" dirty="0"/>
              <a:t>B. Patterns from the Life of Jesus</a:t>
            </a:r>
            <a:endParaRPr lang="en-US" sz="48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3197596"/>
            <a:ext cx="9206703" cy="247912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Luke 8:29</a:t>
            </a:r>
          </a:p>
          <a:p>
            <a:pPr>
              <a:spcBef>
                <a:spcPts val="1000"/>
              </a:spcBef>
            </a:pPr>
            <a:r>
              <a:rPr lang="en-US" sz="3600" i="1" dirty="0"/>
              <a:t>… Jesus had commanded the evil spirit to come out of the man.</a:t>
            </a:r>
          </a:p>
        </p:txBody>
      </p:sp>
      <p:sp>
        <p:nvSpPr>
          <p:cNvPr id="5" name="Title 5">
            <a:extLst>
              <a:ext uri="{FF2B5EF4-FFF2-40B4-BE49-F238E27FC236}">
                <a16:creationId xmlns:a16="http://schemas.microsoft.com/office/drawing/2014/main" id="{67BE1DD2-D232-452C-B041-16C633BF4802}"/>
              </a:ext>
            </a:extLst>
          </p:cNvPr>
          <p:cNvSpPr txBox="1">
            <a:spLocks/>
          </p:cNvSpPr>
          <p:nvPr/>
        </p:nvSpPr>
        <p:spPr>
          <a:xfrm>
            <a:off x="1712562" y="1753163"/>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1. His Example</a:t>
            </a:r>
            <a:endParaRPr lang="en-US" sz="3200" b="0" dirty="0">
              <a:solidFill>
                <a:schemeClr val="bg1"/>
              </a:solidFill>
            </a:endParaRPr>
          </a:p>
        </p:txBody>
      </p:sp>
    </p:spTree>
    <p:extLst>
      <p:ext uri="{BB962C8B-B14F-4D97-AF65-F5344CB8AC3E}">
        <p14:creationId xmlns:p14="http://schemas.microsoft.com/office/powerpoint/2010/main" val="49997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800" dirty="0"/>
              <a:t>B. Patterns from the Life of Jesus</a:t>
            </a:r>
            <a:endParaRPr lang="en-US" sz="48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3197596"/>
            <a:ext cx="9206703" cy="247912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Mark 1:25-26</a:t>
            </a:r>
          </a:p>
          <a:p>
            <a:pPr>
              <a:spcBef>
                <a:spcPts val="1000"/>
              </a:spcBef>
            </a:pPr>
            <a:r>
              <a:rPr lang="en-US" sz="3600" i="1" dirty="0"/>
              <a:t>“Be quiet!” said Jesus sternly. “Come out of him!”  The evil spirit shook the man violently and came out of him with a shriek.</a:t>
            </a:r>
          </a:p>
        </p:txBody>
      </p:sp>
      <p:sp>
        <p:nvSpPr>
          <p:cNvPr id="5" name="Title 5">
            <a:extLst>
              <a:ext uri="{FF2B5EF4-FFF2-40B4-BE49-F238E27FC236}">
                <a16:creationId xmlns:a16="http://schemas.microsoft.com/office/drawing/2014/main" id="{67BE1DD2-D232-452C-B041-16C633BF4802}"/>
              </a:ext>
            </a:extLst>
          </p:cNvPr>
          <p:cNvSpPr txBox="1">
            <a:spLocks/>
          </p:cNvSpPr>
          <p:nvPr/>
        </p:nvSpPr>
        <p:spPr>
          <a:xfrm>
            <a:off x="1712562" y="1753163"/>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1. His Example</a:t>
            </a:r>
            <a:endParaRPr lang="en-US" sz="3200" b="0" dirty="0">
              <a:solidFill>
                <a:schemeClr val="bg1"/>
              </a:solidFill>
            </a:endParaRPr>
          </a:p>
        </p:txBody>
      </p:sp>
    </p:spTree>
    <p:extLst>
      <p:ext uri="{BB962C8B-B14F-4D97-AF65-F5344CB8AC3E}">
        <p14:creationId xmlns:p14="http://schemas.microsoft.com/office/powerpoint/2010/main" val="20033900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800" dirty="0"/>
              <a:t>B. Patterns from the Life of Jesus</a:t>
            </a:r>
            <a:endParaRPr lang="en-US" sz="48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3540498"/>
            <a:ext cx="9729217" cy="269701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200" b="1" i="1" dirty="0">
                <a:solidFill>
                  <a:srgbClr val="FBC13C"/>
                </a:solidFill>
              </a:rPr>
              <a:t>Matthew 28:18-20</a:t>
            </a:r>
          </a:p>
          <a:p>
            <a:pPr>
              <a:spcBef>
                <a:spcPts val="1000"/>
              </a:spcBef>
            </a:pPr>
            <a:r>
              <a:rPr lang="en-US" sz="3200" i="1" dirty="0"/>
              <a:t>“</a:t>
            </a:r>
            <a:r>
              <a:rPr lang="en-US" sz="3200" b="1" i="1" u="sng" dirty="0">
                <a:solidFill>
                  <a:srgbClr val="00B0F0"/>
                </a:solidFill>
              </a:rPr>
              <a:t>All authority in heaven and on earth has been given to me</a:t>
            </a:r>
            <a:r>
              <a:rPr lang="en-US" sz="3200" b="1" i="1" dirty="0">
                <a:solidFill>
                  <a:srgbClr val="00B0F0"/>
                </a:solidFill>
              </a:rPr>
              <a:t>. </a:t>
            </a:r>
            <a:r>
              <a:rPr lang="en-US" sz="3200" i="1" dirty="0"/>
              <a:t>Therefore, go and make disciples of all nations, baptizing them in the name of the Father and of the Son and of the Holy Spirit, and teaching them to obey everything I have commanded you.”</a:t>
            </a:r>
          </a:p>
        </p:txBody>
      </p:sp>
      <p:sp>
        <p:nvSpPr>
          <p:cNvPr id="5" name="Title 5">
            <a:extLst>
              <a:ext uri="{FF2B5EF4-FFF2-40B4-BE49-F238E27FC236}">
                <a16:creationId xmlns:a16="http://schemas.microsoft.com/office/drawing/2014/main" id="{67BE1DD2-D232-452C-B041-16C633BF4802}"/>
              </a:ext>
            </a:extLst>
          </p:cNvPr>
          <p:cNvSpPr txBox="1">
            <a:spLocks/>
          </p:cNvSpPr>
          <p:nvPr/>
        </p:nvSpPr>
        <p:spPr>
          <a:xfrm>
            <a:off x="1712562" y="1753163"/>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1. His Example</a:t>
            </a:r>
            <a:endParaRPr lang="en-US" sz="3200" b="0" dirty="0">
              <a:solidFill>
                <a:schemeClr val="bg1"/>
              </a:solidFill>
            </a:endParaRPr>
          </a:p>
        </p:txBody>
      </p:sp>
      <p:sp>
        <p:nvSpPr>
          <p:cNvPr id="7" name="Title 5">
            <a:extLst>
              <a:ext uri="{FF2B5EF4-FFF2-40B4-BE49-F238E27FC236}">
                <a16:creationId xmlns:a16="http://schemas.microsoft.com/office/drawing/2014/main" id="{4FC390BD-86E0-4BF2-95E5-F15D9FFCA8A8}"/>
              </a:ext>
            </a:extLst>
          </p:cNvPr>
          <p:cNvSpPr txBox="1">
            <a:spLocks/>
          </p:cNvSpPr>
          <p:nvPr/>
        </p:nvSpPr>
        <p:spPr>
          <a:xfrm>
            <a:off x="1712562" y="247538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2. His Command</a:t>
            </a:r>
            <a:endParaRPr lang="en-US" sz="3200" b="0" dirty="0">
              <a:solidFill>
                <a:schemeClr val="bg1"/>
              </a:solidFill>
            </a:endParaRPr>
          </a:p>
        </p:txBody>
      </p:sp>
    </p:spTree>
    <p:extLst>
      <p:ext uri="{BB962C8B-B14F-4D97-AF65-F5344CB8AC3E}">
        <p14:creationId xmlns:p14="http://schemas.microsoft.com/office/powerpoint/2010/main" val="1498771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800" dirty="0"/>
              <a:t>B. Patterns from the Life of Jesus</a:t>
            </a:r>
            <a:endParaRPr lang="en-US" sz="48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3540498"/>
            <a:ext cx="9729217" cy="269701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200" b="1" i="1" dirty="0">
                <a:solidFill>
                  <a:srgbClr val="FBC13C"/>
                </a:solidFill>
              </a:rPr>
              <a:t>Matthew 28:18-20</a:t>
            </a:r>
          </a:p>
          <a:p>
            <a:pPr>
              <a:spcBef>
                <a:spcPts val="1000"/>
              </a:spcBef>
            </a:pPr>
            <a:r>
              <a:rPr lang="en-US" sz="3200" i="1" dirty="0"/>
              <a:t>“All authority in heaven and on earth has been given to me. Therefore, go and make disciples of all nations, baptizing them in the name of the Father and of the Son and of the Holy Spirit, and </a:t>
            </a:r>
            <a:r>
              <a:rPr lang="en-US" sz="3200" b="1" i="1" u="sng" dirty="0">
                <a:solidFill>
                  <a:srgbClr val="00B0F0"/>
                </a:solidFill>
              </a:rPr>
              <a:t>teaching them to obey everything I have commanded you</a:t>
            </a:r>
            <a:r>
              <a:rPr lang="en-US" sz="3200" b="1" i="1" dirty="0">
                <a:solidFill>
                  <a:srgbClr val="00B0F0"/>
                </a:solidFill>
              </a:rPr>
              <a:t>.</a:t>
            </a:r>
            <a:r>
              <a:rPr lang="en-US" sz="3200" i="1" dirty="0"/>
              <a:t>”</a:t>
            </a:r>
          </a:p>
        </p:txBody>
      </p:sp>
      <p:sp>
        <p:nvSpPr>
          <p:cNvPr id="5" name="Title 5">
            <a:extLst>
              <a:ext uri="{FF2B5EF4-FFF2-40B4-BE49-F238E27FC236}">
                <a16:creationId xmlns:a16="http://schemas.microsoft.com/office/drawing/2014/main" id="{67BE1DD2-D232-452C-B041-16C633BF4802}"/>
              </a:ext>
            </a:extLst>
          </p:cNvPr>
          <p:cNvSpPr txBox="1">
            <a:spLocks/>
          </p:cNvSpPr>
          <p:nvPr/>
        </p:nvSpPr>
        <p:spPr>
          <a:xfrm>
            <a:off x="1712562" y="1753163"/>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1. His Example</a:t>
            </a:r>
            <a:endParaRPr lang="en-US" sz="3200" b="0" dirty="0">
              <a:solidFill>
                <a:schemeClr val="bg1"/>
              </a:solidFill>
            </a:endParaRPr>
          </a:p>
        </p:txBody>
      </p:sp>
      <p:sp>
        <p:nvSpPr>
          <p:cNvPr id="7" name="Title 5">
            <a:extLst>
              <a:ext uri="{FF2B5EF4-FFF2-40B4-BE49-F238E27FC236}">
                <a16:creationId xmlns:a16="http://schemas.microsoft.com/office/drawing/2014/main" id="{4FC390BD-86E0-4BF2-95E5-F15D9FFCA8A8}"/>
              </a:ext>
            </a:extLst>
          </p:cNvPr>
          <p:cNvSpPr txBox="1">
            <a:spLocks/>
          </p:cNvSpPr>
          <p:nvPr/>
        </p:nvSpPr>
        <p:spPr>
          <a:xfrm>
            <a:off x="1712562" y="247538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2. His Command</a:t>
            </a:r>
            <a:endParaRPr lang="en-US" sz="3200" b="0" dirty="0">
              <a:solidFill>
                <a:schemeClr val="bg1"/>
              </a:solidFill>
            </a:endParaRPr>
          </a:p>
        </p:txBody>
      </p:sp>
    </p:spTree>
    <p:extLst>
      <p:ext uri="{BB962C8B-B14F-4D97-AF65-F5344CB8AC3E}">
        <p14:creationId xmlns:p14="http://schemas.microsoft.com/office/powerpoint/2010/main" val="321170395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800" dirty="0"/>
              <a:t>B. Patterns from the Life of Jesus</a:t>
            </a:r>
            <a:endParaRPr lang="en-US" sz="48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3540498"/>
            <a:ext cx="9729217" cy="26970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200" b="1" i="1" dirty="0">
                <a:solidFill>
                  <a:srgbClr val="FBC13C"/>
                </a:solidFill>
              </a:rPr>
              <a:t>Matthew 10:7-8</a:t>
            </a:r>
          </a:p>
          <a:p>
            <a:pPr>
              <a:spcBef>
                <a:spcPts val="1000"/>
              </a:spcBef>
            </a:pPr>
            <a:r>
              <a:rPr lang="en-US" sz="3200" i="1" dirty="0"/>
              <a:t>As you go, preach this message:  ‘The kingdom of heaven is near.’  Heal the sick … drive out demons.</a:t>
            </a:r>
          </a:p>
        </p:txBody>
      </p:sp>
      <p:sp>
        <p:nvSpPr>
          <p:cNvPr id="5" name="Title 5">
            <a:extLst>
              <a:ext uri="{FF2B5EF4-FFF2-40B4-BE49-F238E27FC236}">
                <a16:creationId xmlns:a16="http://schemas.microsoft.com/office/drawing/2014/main" id="{67BE1DD2-D232-452C-B041-16C633BF4802}"/>
              </a:ext>
            </a:extLst>
          </p:cNvPr>
          <p:cNvSpPr txBox="1">
            <a:spLocks/>
          </p:cNvSpPr>
          <p:nvPr/>
        </p:nvSpPr>
        <p:spPr>
          <a:xfrm>
            <a:off x="1712562" y="1753163"/>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1. His Example</a:t>
            </a:r>
            <a:endParaRPr lang="en-US" sz="3200" b="0" dirty="0">
              <a:solidFill>
                <a:schemeClr val="bg1"/>
              </a:solidFill>
            </a:endParaRPr>
          </a:p>
        </p:txBody>
      </p:sp>
      <p:sp>
        <p:nvSpPr>
          <p:cNvPr id="7" name="Title 5">
            <a:extLst>
              <a:ext uri="{FF2B5EF4-FFF2-40B4-BE49-F238E27FC236}">
                <a16:creationId xmlns:a16="http://schemas.microsoft.com/office/drawing/2014/main" id="{4FC390BD-86E0-4BF2-95E5-F15D9FFCA8A8}"/>
              </a:ext>
            </a:extLst>
          </p:cNvPr>
          <p:cNvSpPr txBox="1">
            <a:spLocks/>
          </p:cNvSpPr>
          <p:nvPr/>
        </p:nvSpPr>
        <p:spPr>
          <a:xfrm>
            <a:off x="1712562" y="247538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2. His Command</a:t>
            </a:r>
            <a:endParaRPr lang="en-US" sz="3200" b="0" dirty="0">
              <a:solidFill>
                <a:schemeClr val="bg1"/>
              </a:solidFill>
            </a:endParaRPr>
          </a:p>
        </p:txBody>
      </p:sp>
    </p:spTree>
    <p:extLst>
      <p:ext uri="{BB962C8B-B14F-4D97-AF65-F5344CB8AC3E}">
        <p14:creationId xmlns:p14="http://schemas.microsoft.com/office/powerpoint/2010/main" val="20763592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800" dirty="0"/>
              <a:t>B. Patterns from the Life of Jesus</a:t>
            </a:r>
            <a:endParaRPr lang="en-US" sz="48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12562" y="4275285"/>
            <a:ext cx="9729217" cy="26970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200" b="1" i="1" dirty="0">
                <a:solidFill>
                  <a:srgbClr val="FBC13C"/>
                </a:solidFill>
              </a:rPr>
              <a:t>Luke 10:17</a:t>
            </a:r>
          </a:p>
          <a:p>
            <a:pPr>
              <a:spcBef>
                <a:spcPts val="1000"/>
              </a:spcBef>
            </a:pPr>
            <a:r>
              <a:rPr lang="en-US" sz="3200" i="1" dirty="0"/>
              <a:t>The seventy-two returned with joy and said, “Lord, even the demons submit to us in your name.”</a:t>
            </a:r>
          </a:p>
        </p:txBody>
      </p:sp>
      <p:sp>
        <p:nvSpPr>
          <p:cNvPr id="5" name="Title 5">
            <a:extLst>
              <a:ext uri="{FF2B5EF4-FFF2-40B4-BE49-F238E27FC236}">
                <a16:creationId xmlns:a16="http://schemas.microsoft.com/office/drawing/2014/main" id="{67BE1DD2-D232-452C-B041-16C633BF4802}"/>
              </a:ext>
            </a:extLst>
          </p:cNvPr>
          <p:cNvSpPr txBox="1">
            <a:spLocks/>
          </p:cNvSpPr>
          <p:nvPr/>
        </p:nvSpPr>
        <p:spPr>
          <a:xfrm>
            <a:off x="1712562" y="1753163"/>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1. His Example</a:t>
            </a:r>
            <a:endParaRPr lang="en-US" sz="3200" b="0" dirty="0">
              <a:solidFill>
                <a:schemeClr val="bg1"/>
              </a:solidFill>
            </a:endParaRPr>
          </a:p>
        </p:txBody>
      </p:sp>
      <p:sp>
        <p:nvSpPr>
          <p:cNvPr id="7" name="Title 5">
            <a:extLst>
              <a:ext uri="{FF2B5EF4-FFF2-40B4-BE49-F238E27FC236}">
                <a16:creationId xmlns:a16="http://schemas.microsoft.com/office/drawing/2014/main" id="{4FC390BD-86E0-4BF2-95E5-F15D9FFCA8A8}"/>
              </a:ext>
            </a:extLst>
          </p:cNvPr>
          <p:cNvSpPr txBox="1">
            <a:spLocks/>
          </p:cNvSpPr>
          <p:nvPr/>
        </p:nvSpPr>
        <p:spPr>
          <a:xfrm>
            <a:off x="1712562" y="247538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2. His Command</a:t>
            </a:r>
            <a:endParaRPr lang="en-US" sz="3200" b="0" dirty="0">
              <a:solidFill>
                <a:schemeClr val="bg1"/>
              </a:solidFill>
            </a:endParaRPr>
          </a:p>
        </p:txBody>
      </p:sp>
      <p:sp>
        <p:nvSpPr>
          <p:cNvPr id="8" name="Title 5">
            <a:extLst>
              <a:ext uri="{FF2B5EF4-FFF2-40B4-BE49-F238E27FC236}">
                <a16:creationId xmlns:a16="http://schemas.microsoft.com/office/drawing/2014/main" id="{1B459B34-0941-48F1-B371-B6DCEDE01C2A}"/>
              </a:ext>
            </a:extLst>
          </p:cNvPr>
          <p:cNvSpPr txBox="1">
            <a:spLocks/>
          </p:cNvSpPr>
          <p:nvPr/>
        </p:nvSpPr>
        <p:spPr>
          <a:xfrm>
            <a:off x="1712562" y="3197597"/>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3. His Disciples</a:t>
            </a:r>
            <a:endParaRPr lang="en-US" sz="3200" b="0" dirty="0">
              <a:solidFill>
                <a:schemeClr val="bg1"/>
              </a:solidFill>
            </a:endParaRPr>
          </a:p>
        </p:txBody>
      </p:sp>
    </p:spTree>
    <p:extLst>
      <p:ext uri="{BB962C8B-B14F-4D97-AF65-F5344CB8AC3E}">
        <p14:creationId xmlns:p14="http://schemas.microsoft.com/office/powerpoint/2010/main" val="3545072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C8BDAF-5582-48AD-968A-0C43DA30A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217608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12562" y="1077687"/>
            <a:ext cx="9521495" cy="520881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Luke 10:18-19</a:t>
            </a:r>
          </a:p>
          <a:p>
            <a:pPr>
              <a:spcBef>
                <a:spcPts val="1000"/>
              </a:spcBef>
            </a:pPr>
            <a:r>
              <a:rPr lang="en-US" sz="3600" i="1" dirty="0"/>
              <a:t>He replied, “I saw Satan fall like lightning from heaven. I have given you authority to trample on snakes and scorpions and to </a:t>
            </a:r>
            <a:r>
              <a:rPr lang="en-US" sz="3600" b="1" i="1" u="sng" dirty="0">
                <a:solidFill>
                  <a:srgbClr val="00B0F0"/>
                </a:solidFill>
              </a:rPr>
              <a:t>overcome all the power of the enemy; </a:t>
            </a:r>
            <a:r>
              <a:rPr lang="en-US" sz="3600" i="1" dirty="0"/>
              <a:t>nothing will harm you.”</a:t>
            </a:r>
          </a:p>
        </p:txBody>
      </p:sp>
    </p:spTree>
    <p:extLst>
      <p:ext uri="{BB962C8B-B14F-4D97-AF65-F5344CB8AC3E}">
        <p14:creationId xmlns:p14="http://schemas.microsoft.com/office/powerpoint/2010/main" val="175394962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12563" y="1077687"/>
            <a:ext cx="9488838" cy="520881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Luke 10:18-19</a:t>
            </a:r>
          </a:p>
          <a:p>
            <a:pPr>
              <a:spcBef>
                <a:spcPts val="1000"/>
              </a:spcBef>
            </a:pPr>
            <a:r>
              <a:rPr lang="en-US" sz="3600" i="1" dirty="0"/>
              <a:t>He replied, “I saw Satan fall like lightning from heaven. I have given you authority to trample on snakes and scorpions and to overcome all the power of the enemy; </a:t>
            </a:r>
            <a:r>
              <a:rPr lang="en-US" sz="3600" b="1" i="1" u="sng" dirty="0">
                <a:solidFill>
                  <a:srgbClr val="00B0F0"/>
                </a:solidFill>
              </a:rPr>
              <a:t>nothing will harm you.</a:t>
            </a:r>
            <a:r>
              <a:rPr lang="en-US" sz="3600" i="1" dirty="0"/>
              <a:t>”</a:t>
            </a:r>
          </a:p>
        </p:txBody>
      </p:sp>
    </p:spTree>
    <p:extLst>
      <p:ext uri="{BB962C8B-B14F-4D97-AF65-F5344CB8AC3E}">
        <p14:creationId xmlns:p14="http://schemas.microsoft.com/office/powerpoint/2010/main" val="148980382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A. Principles of Combat</a:t>
            </a:r>
            <a:endParaRPr lang="en-US" sz="3600" b="0" dirty="0"/>
          </a:p>
        </p:txBody>
      </p:sp>
      <p:sp>
        <p:nvSpPr>
          <p:cNvPr id="7" name="Title 5">
            <a:extLst>
              <a:ext uri="{FF2B5EF4-FFF2-40B4-BE49-F238E27FC236}">
                <a16:creationId xmlns:a16="http://schemas.microsoft.com/office/drawing/2014/main" id="{74AEAF15-DF0D-4A05-A4A1-5C6477430435}"/>
              </a:ext>
            </a:extLst>
          </p:cNvPr>
          <p:cNvSpPr txBox="1">
            <a:spLocks/>
          </p:cNvSpPr>
          <p:nvPr/>
        </p:nvSpPr>
        <p:spPr>
          <a:xfrm>
            <a:off x="1712562" y="175823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sz="4400" dirty="0"/>
              <a:t>B. Patterns from the Life of Jesus</a:t>
            </a:r>
            <a:endParaRPr lang="en-US" sz="3600" b="0" dirty="0"/>
          </a:p>
        </p:txBody>
      </p:sp>
      <p:sp>
        <p:nvSpPr>
          <p:cNvPr id="4" name="Title 5">
            <a:extLst>
              <a:ext uri="{FF2B5EF4-FFF2-40B4-BE49-F238E27FC236}">
                <a16:creationId xmlns:a16="http://schemas.microsoft.com/office/drawing/2014/main" id="{286F549C-410F-400E-ABE8-8E5F9AD8234B}"/>
              </a:ext>
            </a:extLst>
          </p:cNvPr>
          <p:cNvSpPr txBox="1">
            <a:spLocks/>
          </p:cNvSpPr>
          <p:nvPr/>
        </p:nvSpPr>
        <p:spPr>
          <a:xfrm>
            <a:off x="1712562" y="2759715"/>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sz="4400" u="sng" dirty="0"/>
              <a:t>C. Definition of Binding and Loosing</a:t>
            </a:r>
            <a:endParaRPr lang="en-US" sz="3600" b="0" u="sng" dirty="0"/>
          </a:p>
        </p:txBody>
      </p:sp>
    </p:spTree>
    <p:extLst>
      <p:ext uri="{BB962C8B-B14F-4D97-AF65-F5344CB8AC3E}">
        <p14:creationId xmlns:p14="http://schemas.microsoft.com/office/powerpoint/2010/main" val="4037390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C. Definition of Binding and Loosing</a:t>
            </a:r>
            <a:endParaRPr lang="en-US" sz="44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2220686"/>
            <a:ext cx="9467960" cy="256162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dirty="0">
                <a:solidFill>
                  <a:srgbClr val="FBC13C"/>
                </a:solidFill>
              </a:rPr>
              <a:t>“</a:t>
            </a:r>
            <a:r>
              <a:rPr lang="en-US" sz="3600" b="1" u="sng" dirty="0">
                <a:solidFill>
                  <a:srgbClr val="FBC13C"/>
                </a:solidFill>
              </a:rPr>
              <a:t>Binding</a:t>
            </a:r>
            <a:r>
              <a:rPr lang="en-US" sz="3600" b="1" dirty="0">
                <a:solidFill>
                  <a:srgbClr val="FBC13C"/>
                </a:solidFill>
              </a:rPr>
              <a:t>” </a:t>
            </a:r>
            <a:r>
              <a:rPr lang="en-US" sz="3600" dirty="0"/>
              <a:t>is the verbal spiritual process by which we prohibit the operation of Satan and his spirits in a given person or situation.</a:t>
            </a:r>
          </a:p>
          <a:p>
            <a:pPr>
              <a:spcBef>
                <a:spcPts val="1000"/>
              </a:spcBef>
            </a:pPr>
            <a:r>
              <a:rPr lang="en-US" sz="3600" dirty="0"/>
              <a:t>[Greek - </a:t>
            </a:r>
            <a:r>
              <a:rPr lang="en-US" sz="3600" dirty="0" err="1"/>
              <a:t>deh</a:t>
            </a:r>
            <a:r>
              <a:rPr lang="en-US" sz="3600" dirty="0"/>
              <a:t>’ o - to be in bonds] </a:t>
            </a:r>
          </a:p>
        </p:txBody>
      </p:sp>
      <p:sp>
        <p:nvSpPr>
          <p:cNvPr id="8" name="Content Placeholder 6">
            <a:extLst>
              <a:ext uri="{FF2B5EF4-FFF2-40B4-BE49-F238E27FC236}">
                <a16:creationId xmlns:a16="http://schemas.microsoft.com/office/drawing/2014/main" id="{C9FEBC9F-4ACC-4C01-A5DD-01AE294F6A18}"/>
              </a:ext>
            </a:extLst>
          </p:cNvPr>
          <p:cNvSpPr txBox="1">
            <a:spLocks/>
          </p:cNvSpPr>
          <p:nvPr/>
        </p:nvSpPr>
        <p:spPr>
          <a:xfrm>
            <a:off x="1766098" y="5144806"/>
            <a:ext cx="6929328" cy="649074"/>
          </a:xfrm>
          <a:prstGeom prst="rect">
            <a:avLst/>
          </a:prstGeom>
          <a:solidFill>
            <a:srgbClr val="260000"/>
          </a:solidFill>
          <a:ln w="12700">
            <a:solidFill>
              <a:srgbClr val="00B0F0"/>
            </a:solidFill>
          </a:ln>
        </p:spPr>
        <p:txBody>
          <a:bodyPr vert="horz" lIns="91440" tIns="45720" rIns="91440" bIns="45720" rtlCol="0">
            <a:no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800" i="1" dirty="0"/>
              <a:t> </a:t>
            </a:r>
            <a:r>
              <a:rPr lang="en-US" sz="3600" i="1" dirty="0">
                <a:solidFill>
                  <a:srgbClr val="00B0F0"/>
                </a:solidFill>
              </a:rPr>
              <a:t>THIS IS A “RESTRAINING ORDER”</a:t>
            </a:r>
            <a:endParaRPr lang="en-US" altLang="en-US" sz="2000" i="1" dirty="0">
              <a:solidFill>
                <a:srgbClr val="00B0F0"/>
              </a:solidFill>
            </a:endParaRPr>
          </a:p>
        </p:txBody>
      </p:sp>
    </p:spTree>
    <p:extLst>
      <p:ext uri="{BB962C8B-B14F-4D97-AF65-F5344CB8AC3E}">
        <p14:creationId xmlns:p14="http://schemas.microsoft.com/office/powerpoint/2010/main" val="3107595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C. Definition of Binding and Loosing</a:t>
            </a:r>
            <a:endParaRPr lang="en-US" sz="44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2220685"/>
            <a:ext cx="9467960" cy="300445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dirty="0">
                <a:solidFill>
                  <a:srgbClr val="FBC13C"/>
                </a:solidFill>
              </a:rPr>
              <a:t>“</a:t>
            </a:r>
            <a:r>
              <a:rPr lang="en-US" sz="3600" b="1" u="sng" dirty="0">
                <a:solidFill>
                  <a:srgbClr val="FBC13C"/>
                </a:solidFill>
              </a:rPr>
              <a:t>Loosing</a:t>
            </a:r>
            <a:r>
              <a:rPr lang="en-US" sz="3600" b="1" dirty="0">
                <a:solidFill>
                  <a:srgbClr val="FBC13C"/>
                </a:solidFill>
              </a:rPr>
              <a:t>” </a:t>
            </a:r>
            <a:r>
              <a:rPr lang="en-US" sz="3600" dirty="0"/>
              <a:t>is releasing or freeing the person or situation from the control or interference of Satan and his spirits.</a:t>
            </a:r>
          </a:p>
          <a:p>
            <a:pPr>
              <a:spcBef>
                <a:spcPts val="1000"/>
              </a:spcBef>
            </a:pPr>
            <a:r>
              <a:rPr lang="en-US" sz="3600" dirty="0"/>
              <a:t>[Greek - </a:t>
            </a:r>
            <a:r>
              <a:rPr lang="en-US" sz="3600" dirty="0" err="1"/>
              <a:t>lu</a:t>
            </a:r>
            <a:r>
              <a:rPr lang="en-US" sz="3600" dirty="0"/>
              <a:t> o - to loose, put off, dissolve, break up] </a:t>
            </a:r>
          </a:p>
        </p:txBody>
      </p:sp>
    </p:spTree>
    <p:extLst>
      <p:ext uri="{BB962C8B-B14F-4D97-AF65-F5344CB8AC3E}">
        <p14:creationId xmlns:p14="http://schemas.microsoft.com/office/powerpoint/2010/main" val="2548690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A. Principles of Combat</a:t>
            </a:r>
            <a:endParaRPr lang="en-US" sz="3600" b="0" dirty="0"/>
          </a:p>
        </p:txBody>
      </p:sp>
      <p:sp>
        <p:nvSpPr>
          <p:cNvPr id="7" name="Title 5">
            <a:extLst>
              <a:ext uri="{FF2B5EF4-FFF2-40B4-BE49-F238E27FC236}">
                <a16:creationId xmlns:a16="http://schemas.microsoft.com/office/drawing/2014/main" id="{74AEAF15-DF0D-4A05-A4A1-5C6477430435}"/>
              </a:ext>
            </a:extLst>
          </p:cNvPr>
          <p:cNvSpPr txBox="1">
            <a:spLocks/>
          </p:cNvSpPr>
          <p:nvPr/>
        </p:nvSpPr>
        <p:spPr>
          <a:xfrm>
            <a:off x="1712562" y="175823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sz="4400" dirty="0"/>
              <a:t>B. Patterns from the Life of Jesus</a:t>
            </a:r>
            <a:endParaRPr lang="en-US" sz="3600" b="0" dirty="0"/>
          </a:p>
        </p:txBody>
      </p:sp>
      <p:sp>
        <p:nvSpPr>
          <p:cNvPr id="4" name="Title 5">
            <a:extLst>
              <a:ext uri="{FF2B5EF4-FFF2-40B4-BE49-F238E27FC236}">
                <a16:creationId xmlns:a16="http://schemas.microsoft.com/office/drawing/2014/main" id="{286F549C-410F-400E-ABE8-8E5F9AD8234B}"/>
              </a:ext>
            </a:extLst>
          </p:cNvPr>
          <p:cNvSpPr txBox="1">
            <a:spLocks/>
          </p:cNvSpPr>
          <p:nvPr/>
        </p:nvSpPr>
        <p:spPr>
          <a:xfrm>
            <a:off x="1712562" y="2759715"/>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sz="4400" dirty="0"/>
              <a:t>C. Definition of Binding and Loosing</a:t>
            </a:r>
            <a:endParaRPr lang="en-US" sz="3600" b="0" dirty="0"/>
          </a:p>
        </p:txBody>
      </p:sp>
      <p:sp>
        <p:nvSpPr>
          <p:cNvPr id="5" name="Title 5">
            <a:extLst>
              <a:ext uri="{FF2B5EF4-FFF2-40B4-BE49-F238E27FC236}">
                <a16:creationId xmlns:a16="http://schemas.microsoft.com/office/drawing/2014/main" id="{4CCEF822-0A7B-42C1-B764-531091426868}"/>
              </a:ext>
            </a:extLst>
          </p:cNvPr>
          <p:cNvSpPr txBox="1">
            <a:spLocks/>
          </p:cNvSpPr>
          <p:nvPr/>
        </p:nvSpPr>
        <p:spPr>
          <a:xfrm>
            <a:off x="1712562" y="376120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sz="4400" u="sng" dirty="0"/>
              <a:t>D. Scripture on Binding and Loosing</a:t>
            </a:r>
            <a:endParaRPr lang="en-US" sz="3600" b="0" u="sng" dirty="0"/>
          </a:p>
        </p:txBody>
      </p:sp>
    </p:spTree>
    <p:extLst>
      <p:ext uri="{BB962C8B-B14F-4D97-AF65-F5344CB8AC3E}">
        <p14:creationId xmlns:p14="http://schemas.microsoft.com/office/powerpoint/2010/main" val="2078212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D. Scripture on Binding and Loosing</a:t>
            </a:r>
            <a:endParaRPr lang="en-US" sz="44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1992087"/>
            <a:ext cx="9467960" cy="410916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Matthew 12:22-23</a:t>
            </a:r>
          </a:p>
          <a:p>
            <a:pPr>
              <a:spcBef>
                <a:spcPts val="1000"/>
              </a:spcBef>
            </a:pPr>
            <a:r>
              <a:rPr lang="en-US" sz="3600" i="1" dirty="0"/>
              <a:t>Then they brought him a demon-possessed man who was blind and mute, and Jesus healed him, so that he could both talk and see. All the people were astonished and said, “Could this be the Son of David?” …</a:t>
            </a:r>
          </a:p>
        </p:txBody>
      </p:sp>
    </p:spTree>
    <p:extLst>
      <p:ext uri="{BB962C8B-B14F-4D97-AF65-F5344CB8AC3E}">
        <p14:creationId xmlns:p14="http://schemas.microsoft.com/office/powerpoint/2010/main" val="790062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D. Scripture on Binding and Loosing</a:t>
            </a:r>
            <a:endParaRPr lang="en-US" sz="44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1992087"/>
            <a:ext cx="9467960" cy="410916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Matthew 12:29</a:t>
            </a:r>
          </a:p>
          <a:p>
            <a:pPr>
              <a:spcBef>
                <a:spcPts val="1000"/>
              </a:spcBef>
            </a:pPr>
            <a:r>
              <a:rPr lang="en-US" sz="3600" i="1" dirty="0"/>
              <a:t>Or again, how can anyone enter a strong man’s house and carry off his possessions unless he first ties up the strong man? Then he can rob his house.</a:t>
            </a:r>
          </a:p>
        </p:txBody>
      </p:sp>
    </p:spTree>
    <p:extLst>
      <p:ext uri="{BB962C8B-B14F-4D97-AF65-F5344CB8AC3E}">
        <p14:creationId xmlns:p14="http://schemas.microsoft.com/office/powerpoint/2010/main" val="2045836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4419412"/>
          </a:xfrm>
        </p:spPr>
        <p:txBody>
          <a:bodyPr>
            <a:noAutofit/>
          </a:bodyPr>
          <a:lstStyle/>
          <a:p>
            <a:pPr>
              <a:lnSpc>
                <a:spcPct val="100000"/>
              </a:lnSpc>
            </a:pPr>
            <a:r>
              <a:rPr lang="en-US" sz="5400" dirty="0"/>
              <a:t>THIS IS BINDING AND LOOSING FROM DEMONIC PHYSICAL BONDAGE!!</a:t>
            </a:r>
            <a:endParaRPr lang="en-US" sz="5400" b="0" dirty="0"/>
          </a:p>
        </p:txBody>
      </p:sp>
    </p:spTree>
    <p:extLst>
      <p:ext uri="{BB962C8B-B14F-4D97-AF65-F5344CB8AC3E}">
        <p14:creationId xmlns:p14="http://schemas.microsoft.com/office/powerpoint/2010/main" val="74199910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D. Scripture on Binding and Loosing</a:t>
            </a:r>
            <a:endParaRPr lang="en-US" sz="4400" b="0" dirty="0"/>
          </a:p>
        </p:txBody>
      </p:sp>
      <p:sp>
        <p:nvSpPr>
          <p:cNvPr id="5" name="Content Placeholder 6">
            <a:extLst>
              <a:ext uri="{FF2B5EF4-FFF2-40B4-BE49-F238E27FC236}">
                <a16:creationId xmlns:a16="http://schemas.microsoft.com/office/drawing/2014/main" id="{4D5E517A-36C7-4AB1-8A21-2DE2EE144E08}"/>
              </a:ext>
            </a:extLst>
          </p:cNvPr>
          <p:cNvSpPr txBox="1">
            <a:spLocks/>
          </p:cNvSpPr>
          <p:nvPr/>
        </p:nvSpPr>
        <p:spPr>
          <a:xfrm>
            <a:off x="1766097" y="2250543"/>
            <a:ext cx="9729217" cy="40033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200" b="1" i="1" dirty="0">
                <a:solidFill>
                  <a:srgbClr val="FBC13C"/>
                </a:solidFill>
              </a:rPr>
              <a:t>Matthew 16:13-19</a:t>
            </a:r>
          </a:p>
          <a:p>
            <a:pPr>
              <a:spcBef>
                <a:spcPts val="1000"/>
              </a:spcBef>
            </a:pPr>
            <a:r>
              <a:rPr lang="en-US" sz="3200" i="1" dirty="0"/>
              <a:t>When Jesus came to the region of Caesarea Philippi, he asked his disciples, “Who do people say the Son of Man is?” …</a:t>
            </a:r>
          </a:p>
        </p:txBody>
      </p:sp>
    </p:spTree>
    <p:extLst>
      <p:ext uri="{BB962C8B-B14F-4D97-AF65-F5344CB8AC3E}">
        <p14:creationId xmlns:p14="http://schemas.microsoft.com/office/powerpoint/2010/main" val="668205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12563" y="1066800"/>
            <a:ext cx="9625997" cy="5562599"/>
          </a:xfrm>
        </p:spPr>
        <p:txBody>
          <a:bodyPr>
            <a:noAutofit/>
          </a:bodyPr>
          <a:lstStyle/>
          <a:p>
            <a:pPr>
              <a:spcBef>
                <a:spcPts val="1200"/>
              </a:spcBef>
            </a:pPr>
            <a:r>
              <a:rPr lang="en-US" b="1" dirty="0">
                <a:solidFill>
                  <a:srgbClr val="FBC13C"/>
                </a:solidFill>
              </a:rPr>
              <a:t>KEY TRUTH:</a:t>
            </a:r>
          </a:p>
          <a:p>
            <a:pPr>
              <a:spcBef>
                <a:spcPts val="1200"/>
              </a:spcBef>
            </a:pPr>
            <a:r>
              <a:rPr lang="en-US" sz="3200" dirty="0"/>
              <a:t>We have been given the authority to bind Satan and evil spirits.</a:t>
            </a:r>
          </a:p>
          <a:p>
            <a:pPr>
              <a:spcBef>
                <a:spcPts val="1200"/>
              </a:spcBef>
            </a:pPr>
            <a:endParaRPr lang="en-US" dirty="0"/>
          </a:p>
          <a:p>
            <a:pPr>
              <a:spcBef>
                <a:spcPts val="1200"/>
              </a:spcBef>
            </a:pPr>
            <a:r>
              <a:rPr lang="en-US" b="1" dirty="0">
                <a:solidFill>
                  <a:srgbClr val="FBC13C"/>
                </a:solidFill>
              </a:rPr>
              <a:t>LEARNING OBJECTIVE: </a:t>
            </a:r>
          </a:p>
          <a:p>
            <a:pPr>
              <a:spcBef>
                <a:spcPts val="1200"/>
              </a:spcBef>
            </a:pPr>
            <a:r>
              <a:rPr lang="en-US" altLang="en-US" sz="3200" dirty="0"/>
              <a:t>To learn how to bind the powers of darkness and loose ourselves and others from the enemy under the direction of the Holy Spirit. </a:t>
            </a:r>
          </a:p>
        </p:txBody>
      </p:sp>
    </p:spTree>
    <p:extLst>
      <p:ext uri="{BB962C8B-B14F-4D97-AF65-F5344CB8AC3E}">
        <p14:creationId xmlns:p14="http://schemas.microsoft.com/office/powerpoint/2010/main" val="390581809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07247E-FD02-46E7-8B04-1B9B9780899A}"/>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0023E10D-223F-473D-92D5-7C05D62051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88" b="11937"/>
          <a:stretch/>
        </p:blipFill>
        <p:spPr>
          <a:xfrm>
            <a:off x="0" y="396240"/>
            <a:ext cx="12192000" cy="6461761"/>
          </a:xfrm>
          <a:prstGeom prst="rect">
            <a:avLst/>
          </a:prstGeom>
        </p:spPr>
      </p:pic>
      <p:sp>
        <p:nvSpPr>
          <p:cNvPr id="3" name="Rectangle 2">
            <a:extLst>
              <a:ext uri="{FF2B5EF4-FFF2-40B4-BE49-F238E27FC236}">
                <a16:creationId xmlns:a16="http://schemas.microsoft.com/office/drawing/2014/main" id="{26774DFA-2DE9-422E-BC00-6B71A8A2DC49}"/>
              </a:ext>
            </a:extLst>
          </p:cNvPr>
          <p:cNvSpPr/>
          <p:nvPr/>
        </p:nvSpPr>
        <p:spPr>
          <a:xfrm>
            <a:off x="8375904" y="548640"/>
            <a:ext cx="3816096" cy="1707593"/>
          </a:xfrm>
          <a:prstGeom prst="rect">
            <a:avLst/>
          </a:prstGeom>
          <a:solidFill>
            <a:srgbClr val="000000">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AE8C5168-AB28-4C12-B063-C820CC774ED5}"/>
              </a:ext>
            </a:extLst>
          </p:cNvPr>
          <p:cNvSpPr txBox="1">
            <a:spLocks/>
          </p:cNvSpPr>
          <p:nvPr/>
        </p:nvSpPr>
        <p:spPr>
          <a:xfrm>
            <a:off x="8532223" y="720653"/>
            <a:ext cx="3146842" cy="14675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000"/>
              </a:lnSpc>
              <a:spcBef>
                <a:spcPts val="1200"/>
              </a:spcBef>
            </a:pPr>
            <a:r>
              <a:rPr lang="en-US" i="1" dirty="0"/>
              <a:t>Northern Israel</a:t>
            </a:r>
            <a:br>
              <a:rPr lang="en-US" i="1" dirty="0"/>
            </a:br>
            <a:r>
              <a:rPr lang="en-US" i="1" dirty="0"/>
              <a:t>Caesarea Philippi</a:t>
            </a:r>
          </a:p>
          <a:p>
            <a:pPr algn="r">
              <a:lnSpc>
                <a:spcPts val="3000"/>
              </a:lnSpc>
              <a:spcBef>
                <a:spcPts val="1200"/>
              </a:spcBef>
            </a:pPr>
            <a:r>
              <a:rPr lang="en-US" b="1" i="1" dirty="0">
                <a:solidFill>
                  <a:srgbClr val="FBC13C"/>
                </a:solidFill>
              </a:rPr>
              <a:t>Temple to Pan</a:t>
            </a:r>
          </a:p>
          <a:p>
            <a:pPr algn="r">
              <a:spcBef>
                <a:spcPts val="1200"/>
              </a:spcBef>
            </a:pPr>
            <a:endParaRPr lang="en-US" sz="3200" i="1" dirty="0"/>
          </a:p>
        </p:txBody>
      </p:sp>
    </p:spTree>
    <p:extLst>
      <p:ext uri="{BB962C8B-B14F-4D97-AF65-F5344CB8AC3E}">
        <p14:creationId xmlns:p14="http://schemas.microsoft.com/office/powerpoint/2010/main" val="403949795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D. Scripture on Binding and Loosing</a:t>
            </a:r>
            <a:endParaRPr lang="en-US" sz="4400" b="0" dirty="0"/>
          </a:p>
        </p:txBody>
      </p:sp>
      <p:sp>
        <p:nvSpPr>
          <p:cNvPr id="5" name="Content Placeholder 6">
            <a:extLst>
              <a:ext uri="{FF2B5EF4-FFF2-40B4-BE49-F238E27FC236}">
                <a16:creationId xmlns:a16="http://schemas.microsoft.com/office/drawing/2014/main" id="{4D5E517A-36C7-4AB1-8A21-2DE2EE144E08}"/>
              </a:ext>
            </a:extLst>
          </p:cNvPr>
          <p:cNvSpPr txBox="1">
            <a:spLocks/>
          </p:cNvSpPr>
          <p:nvPr/>
        </p:nvSpPr>
        <p:spPr>
          <a:xfrm>
            <a:off x="1766097" y="2250543"/>
            <a:ext cx="9729217" cy="40033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200" b="1" i="1" dirty="0">
                <a:solidFill>
                  <a:srgbClr val="FBC13C"/>
                </a:solidFill>
              </a:rPr>
              <a:t>Matthew 16:13-19</a:t>
            </a:r>
          </a:p>
          <a:p>
            <a:pPr>
              <a:spcBef>
                <a:spcPts val="1000"/>
              </a:spcBef>
            </a:pPr>
            <a:r>
              <a:rPr lang="en-US" sz="3200" i="1" dirty="0"/>
              <a:t>They replied, “Some say John the Baptist; others say Elijah; and still others, Jeremiah or one of the prophets.”</a:t>
            </a:r>
            <a:br>
              <a:rPr lang="en-US" sz="3200" i="1" dirty="0"/>
            </a:br>
            <a:endParaRPr lang="en-US" sz="3200" i="1" dirty="0"/>
          </a:p>
        </p:txBody>
      </p:sp>
    </p:spTree>
    <p:extLst>
      <p:ext uri="{BB962C8B-B14F-4D97-AF65-F5344CB8AC3E}">
        <p14:creationId xmlns:p14="http://schemas.microsoft.com/office/powerpoint/2010/main" val="718174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D. Scripture on Binding and Loosing</a:t>
            </a:r>
            <a:endParaRPr lang="en-US" sz="4400" b="0" dirty="0"/>
          </a:p>
        </p:txBody>
      </p:sp>
      <p:sp>
        <p:nvSpPr>
          <p:cNvPr id="5" name="Content Placeholder 6">
            <a:extLst>
              <a:ext uri="{FF2B5EF4-FFF2-40B4-BE49-F238E27FC236}">
                <a16:creationId xmlns:a16="http://schemas.microsoft.com/office/drawing/2014/main" id="{4D5E517A-36C7-4AB1-8A21-2DE2EE144E08}"/>
              </a:ext>
            </a:extLst>
          </p:cNvPr>
          <p:cNvSpPr txBox="1">
            <a:spLocks/>
          </p:cNvSpPr>
          <p:nvPr/>
        </p:nvSpPr>
        <p:spPr>
          <a:xfrm>
            <a:off x="1766098" y="2250543"/>
            <a:ext cx="9223956" cy="17521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200" b="1" i="1" dirty="0">
                <a:solidFill>
                  <a:srgbClr val="FBC13C"/>
                </a:solidFill>
              </a:rPr>
              <a:t>Matthew 16:13-19</a:t>
            </a:r>
          </a:p>
          <a:p>
            <a:pPr>
              <a:spcBef>
                <a:spcPts val="1000"/>
              </a:spcBef>
            </a:pPr>
            <a:r>
              <a:rPr lang="en-US" sz="3200" i="1" dirty="0"/>
              <a:t>“But what about you?” he asked. “Who do you say I am?”</a:t>
            </a:r>
          </a:p>
        </p:txBody>
      </p:sp>
      <p:sp>
        <p:nvSpPr>
          <p:cNvPr id="4" name="Content Placeholder 6">
            <a:extLst>
              <a:ext uri="{FF2B5EF4-FFF2-40B4-BE49-F238E27FC236}">
                <a16:creationId xmlns:a16="http://schemas.microsoft.com/office/drawing/2014/main" id="{41E8EBEF-F666-40C5-9679-666C56202374}"/>
              </a:ext>
            </a:extLst>
          </p:cNvPr>
          <p:cNvSpPr txBox="1">
            <a:spLocks/>
          </p:cNvSpPr>
          <p:nvPr/>
        </p:nvSpPr>
        <p:spPr>
          <a:xfrm>
            <a:off x="1766096" y="4002657"/>
            <a:ext cx="9729217" cy="17521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200" i="1" dirty="0"/>
              <a:t>Simon Peter answered, “You are the Christ, the Son of the living God.”</a:t>
            </a:r>
          </a:p>
        </p:txBody>
      </p:sp>
    </p:spTree>
    <p:extLst>
      <p:ext uri="{BB962C8B-B14F-4D97-AF65-F5344CB8AC3E}">
        <p14:creationId xmlns:p14="http://schemas.microsoft.com/office/powerpoint/2010/main" val="475841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D. Scripture on Binding and Loosing</a:t>
            </a:r>
            <a:endParaRPr lang="en-US" sz="4400" b="0" dirty="0"/>
          </a:p>
        </p:txBody>
      </p:sp>
      <p:sp>
        <p:nvSpPr>
          <p:cNvPr id="5" name="Content Placeholder 6">
            <a:extLst>
              <a:ext uri="{FF2B5EF4-FFF2-40B4-BE49-F238E27FC236}">
                <a16:creationId xmlns:a16="http://schemas.microsoft.com/office/drawing/2014/main" id="{4D5E517A-36C7-4AB1-8A21-2DE2EE144E08}"/>
              </a:ext>
            </a:extLst>
          </p:cNvPr>
          <p:cNvSpPr txBox="1">
            <a:spLocks/>
          </p:cNvSpPr>
          <p:nvPr/>
        </p:nvSpPr>
        <p:spPr>
          <a:xfrm>
            <a:off x="1766097" y="2250543"/>
            <a:ext cx="9776045" cy="385071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200" b="1" i="1" dirty="0">
                <a:solidFill>
                  <a:srgbClr val="FBC13C"/>
                </a:solidFill>
              </a:rPr>
              <a:t>Matthew 16:13-19</a:t>
            </a:r>
          </a:p>
          <a:p>
            <a:pPr>
              <a:spcBef>
                <a:spcPts val="1000"/>
              </a:spcBef>
            </a:pPr>
            <a:r>
              <a:rPr lang="en-US" sz="3200" i="1" dirty="0"/>
              <a:t>Jesus replied, “Blessed are you, Simon son of Jonah, for this was not revealed to you by man, but by my Father in heaven. And I tell you that you are Peter, and on this rock I will build my church, and the gates of Hades will not overcome it.</a:t>
            </a:r>
          </a:p>
        </p:txBody>
      </p:sp>
    </p:spTree>
    <p:extLst>
      <p:ext uri="{BB962C8B-B14F-4D97-AF65-F5344CB8AC3E}">
        <p14:creationId xmlns:p14="http://schemas.microsoft.com/office/powerpoint/2010/main" val="123211497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D. Scripture on Binding and Loosing</a:t>
            </a:r>
            <a:endParaRPr lang="en-US" sz="4400" b="0" dirty="0"/>
          </a:p>
        </p:txBody>
      </p:sp>
      <p:sp>
        <p:nvSpPr>
          <p:cNvPr id="5" name="Content Placeholder 6">
            <a:extLst>
              <a:ext uri="{FF2B5EF4-FFF2-40B4-BE49-F238E27FC236}">
                <a16:creationId xmlns:a16="http://schemas.microsoft.com/office/drawing/2014/main" id="{4D5E517A-36C7-4AB1-8A21-2DE2EE144E08}"/>
              </a:ext>
            </a:extLst>
          </p:cNvPr>
          <p:cNvSpPr txBox="1">
            <a:spLocks/>
          </p:cNvSpPr>
          <p:nvPr/>
        </p:nvSpPr>
        <p:spPr>
          <a:xfrm>
            <a:off x="1766097" y="2250543"/>
            <a:ext cx="9776045" cy="385071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200" b="1" i="1" dirty="0">
                <a:solidFill>
                  <a:srgbClr val="FBC13C"/>
                </a:solidFill>
              </a:rPr>
              <a:t>Matthew 16:13-19</a:t>
            </a:r>
          </a:p>
          <a:p>
            <a:pPr>
              <a:spcBef>
                <a:spcPts val="1000"/>
              </a:spcBef>
            </a:pPr>
            <a:r>
              <a:rPr lang="en-US" sz="3200" i="1" dirty="0"/>
              <a:t>Jesus replied, “Blessed are you, Simon son of Jonah, for this was not revealed to you by man, but by my Father in heaven. And I tell you that you are Peter, and on this rock </a:t>
            </a:r>
            <a:r>
              <a:rPr lang="en-US" sz="3200" b="1" i="1" u="sng" dirty="0">
                <a:solidFill>
                  <a:srgbClr val="00B0F0"/>
                </a:solidFill>
              </a:rPr>
              <a:t>I will build my church,</a:t>
            </a:r>
            <a:r>
              <a:rPr lang="en-US" sz="3200" i="1" dirty="0"/>
              <a:t> and the gates of Hades will not overcome it.</a:t>
            </a:r>
          </a:p>
        </p:txBody>
      </p:sp>
    </p:spTree>
    <p:extLst>
      <p:ext uri="{BB962C8B-B14F-4D97-AF65-F5344CB8AC3E}">
        <p14:creationId xmlns:p14="http://schemas.microsoft.com/office/powerpoint/2010/main" val="396545575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D. Scripture on Binding and Loosing</a:t>
            </a:r>
            <a:endParaRPr lang="en-US" sz="4400" b="0" dirty="0"/>
          </a:p>
        </p:txBody>
      </p:sp>
      <p:sp>
        <p:nvSpPr>
          <p:cNvPr id="5" name="Content Placeholder 6">
            <a:extLst>
              <a:ext uri="{FF2B5EF4-FFF2-40B4-BE49-F238E27FC236}">
                <a16:creationId xmlns:a16="http://schemas.microsoft.com/office/drawing/2014/main" id="{4D5E517A-36C7-4AB1-8A21-2DE2EE144E08}"/>
              </a:ext>
            </a:extLst>
          </p:cNvPr>
          <p:cNvSpPr txBox="1">
            <a:spLocks/>
          </p:cNvSpPr>
          <p:nvPr/>
        </p:nvSpPr>
        <p:spPr>
          <a:xfrm>
            <a:off x="1766097" y="2250543"/>
            <a:ext cx="9776045" cy="385071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200" b="1" i="1" dirty="0">
                <a:solidFill>
                  <a:srgbClr val="FBC13C"/>
                </a:solidFill>
              </a:rPr>
              <a:t>Matthew 16:13-19</a:t>
            </a:r>
          </a:p>
          <a:p>
            <a:pPr>
              <a:spcBef>
                <a:spcPts val="1000"/>
              </a:spcBef>
            </a:pPr>
            <a:r>
              <a:rPr lang="en-US" sz="3200" i="1" dirty="0"/>
              <a:t>Jesus replied, “Blessed are you, Simon son of Jonah, for this was not revealed to you by man, but by my Father in heaven. And I tell you that you are Peter, and on this rock I will build my church, and </a:t>
            </a:r>
            <a:r>
              <a:rPr lang="en-US" sz="3200" b="1" i="1" u="sng" dirty="0">
                <a:solidFill>
                  <a:srgbClr val="00B0F0"/>
                </a:solidFill>
              </a:rPr>
              <a:t>the gates of Hades will not overcome it.</a:t>
            </a:r>
          </a:p>
        </p:txBody>
      </p:sp>
    </p:spTree>
    <p:extLst>
      <p:ext uri="{BB962C8B-B14F-4D97-AF65-F5344CB8AC3E}">
        <p14:creationId xmlns:p14="http://schemas.microsoft.com/office/powerpoint/2010/main" val="157479119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D. Scripture on Binding and Loosing</a:t>
            </a:r>
            <a:endParaRPr lang="en-US" sz="4400" b="0" dirty="0"/>
          </a:p>
        </p:txBody>
      </p:sp>
      <p:sp>
        <p:nvSpPr>
          <p:cNvPr id="5" name="Content Placeholder 6">
            <a:extLst>
              <a:ext uri="{FF2B5EF4-FFF2-40B4-BE49-F238E27FC236}">
                <a16:creationId xmlns:a16="http://schemas.microsoft.com/office/drawing/2014/main" id="{4D5E517A-36C7-4AB1-8A21-2DE2EE144E08}"/>
              </a:ext>
            </a:extLst>
          </p:cNvPr>
          <p:cNvSpPr txBox="1">
            <a:spLocks/>
          </p:cNvSpPr>
          <p:nvPr/>
        </p:nvSpPr>
        <p:spPr>
          <a:xfrm>
            <a:off x="1766098" y="2250543"/>
            <a:ext cx="9724288" cy="385071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200" b="1" i="1" dirty="0">
                <a:solidFill>
                  <a:srgbClr val="FBC13C"/>
                </a:solidFill>
              </a:rPr>
              <a:t>Matthew 16:19</a:t>
            </a:r>
          </a:p>
          <a:p>
            <a:pPr>
              <a:spcBef>
                <a:spcPts val="1000"/>
              </a:spcBef>
            </a:pPr>
            <a:r>
              <a:rPr lang="en-US" sz="3200" i="1" dirty="0"/>
              <a:t>I will give you the keys of the kingdom of heaven; whatever you bind on earth will be bound in heaven, and whatever you loose on earth will be loosed in heaven.”</a:t>
            </a:r>
          </a:p>
        </p:txBody>
      </p:sp>
    </p:spTree>
    <p:extLst>
      <p:ext uri="{BB962C8B-B14F-4D97-AF65-F5344CB8AC3E}">
        <p14:creationId xmlns:p14="http://schemas.microsoft.com/office/powerpoint/2010/main" val="212404880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4419412"/>
          </a:xfrm>
        </p:spPr>
        <p:txBody>
          <a:bodyPr>
            <a:noAutofit/>
          </a:bodyPr>
          <a:lstStyle/>
          <a:p>
            <a:pPr>
              <a:lnSpc>
                <a:spcPct val="100000"/>
              </a:lnSpc>
            </a:pPr>
            <a:r>
              <a:rPr lang="en-US" sz="5400" dirty="0"/>
              <a:t>THIS IS BINDING AND LOOSING FOR BUILDING THE CHURCH!</a:t>
            </a:r>
            <a:endParaRPr lang="en-US" sz="5400" b="0" dirty="0"/>
          </a:p>
        </p:txBody>
      </p:sp>
    </p:spTree>
    <p:extLst>
      <p:ext uri="{BB962C8B-B14F-4D97-AF65-F5344CB8AC3E}">
        <p14:creationId xmlns:p14="http://schemas.microsoft.com/office/powerpoint/2010/main" val="154177348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D. Scripture on Binding and Loosing</a:t>
            </a:r>
            <a:endParaRPr lang="en-US" sz="4400" b="0" dirty="0"/>
          </a:p>
        </p:txBody>
      </p:sp>
      <p:sp>
        <p:nvSpPr>
          <p:cNvPr id="5" name="Content Placeholder 6">
            <a:extLst>
              <a:ext uri="{FF2B5EF4-FFF2-40B4-BE49-F238E27FC236}">
                <a16:creationId xmlns:a16="http://schemas.microsoft.com/office/drawing/2014/main" id="{4D5E517A-36C7-4AB1-8A21-2DE2EE144E08}"/>
              </a:ext>
            </a:extLst>
          </p:cNvPr>
          <p:cNvSpPr txBox="1">
            <a:spLocks/>
          </p:cNvSpPr>
          <p:nvPr/>
        </p:nvSpPr>
        <p:spPr>
          <a:xfrm>
            <a:off x="1766098" y="2009001"/>
            <a:ext cx="9569012" cy="40033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Matthew 18:12-18</a:t>
            </a:r>
          </a:p>
          <a:p>
            <a:pPr>
              <a:spcBef>
                <a:spcPts val="1000"/>
              </a:spcBef>
            </a:pPr>
            <a:r>
              <a:rPr lang="en-US" sz="3600" i="1" dirty="0"/>
              <a:t>“What do you think? If a man owns a hundred sheep, and one of them wanders away, will he not leave the ninety-nine on the hills and go to look for the one that wandered off?”</a:t>
            </a:r>
          </a:p>
        </p:txBody>
      </p:sp>
    </p:spTree>
    <p:extLst>
      <p:ext uri="{BB962C8B-B14F-4D97-AF65-F5344CB8AC3E}">
        <p14:creationId xmlns:p14="http://schemas.microsoft.com/office/powerpoint/2010/main" val="3174527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D. Scripture on Binding and Loosing</a:t>
            </a:r>
            <a:endParaRPr lang="en-US" sz="4400" b="0" dirty="0"/>
          </a:p>
        </p:txBody>
      </p:sp>
      <p:sp>
        <p:nvSpPr>
          <p:cNvPr id="5" name="Content Placeholder 6">
            <a:extLst>
              <a:ext uri="{FF2B5EF4-FFF2-40B4-BE49-F238E27FC236}">
                <a16:creationId xmlns:a16="http://schemas.microsoft.com/office/drawing/2014/main" id="{4D5E517A-36C7-4AB1-8A21-2DE2EE144E08}"/>
              </a:ext>
            </a:extLst>
          </p:cNvPr>
          <p:cNvSpPr txBox="1">
            <a:spLocks/>
          </p:cNvSpPr>
          <p:nvPr/>
        </p:nvSpPr>
        <p:spPr>
          <a:xfrm>
            <a:off x="1766098" y="2009001"/>
            <a:ext cx="9569012" cy="40033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Matthew 18:12-18</a:t>
            </a:r>
          </a:p>
          <a:p>
            <a:pPr>
              <a:spcBef>
                <a:spcPts val="1000"/>
              </a:spcBef>
            </a:pPr>
            <a:r>
              <a:rPr lang="en-US" sz="3600" i="1" dirty="0"/>
              <a:t>“And if he finds it, I tell you the truth, he is happier about that one sheep than about the ninety-nine that did not wander off.”</a:t>
            </a:r>
          </a:p>
        </p:txBody>
      </p:sp>
    </p:spTree>
    <p:extLst>
      <p:ext uri="{BB962C8B-B14F-4D97-AF65-F5344CB8AC3E}">
        <p14:creationId xmlns:p14="http://schemas.microsoft.com/office/powerpoint/2010/main" val="5400321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12563" y="1066800"/>
            <a:ext cx="9123077" cy="5562599"/>
          </a:xfrm>
        </p:spPr>
        <p:txBody>
          <a:bodyPr>
            <a:noAutofit/>
          </a:bodyPr>
          <a:lstStyle/>
          <a:p>
            <a:pPr>
              <a:spcBef>
                <a:spcPts val="1200"/>
              </a:spcBef>
            </a:pPr>
            <a:r>
              <a:rPr lang="en-US" b="1" dirty="0">
                <a:solidFill>
                  <a:srgbClr val="FBC13C"/>
                </a:solidFill>
              </a:rPr>
              <a:t>KEY VERSE:</a:t>
            </a:r>
          </a:p>
          <a:p>
            <a:pPr>
              <a:spcBef>
                <a:spcPts val="1200"/>
              </a:spcBef>
            </a:pPr>
            <a:endParaRPr lang="en-US" b="1" dirty="0">
              <a:solidFill>
                <a:srgbClr val="FBC13C"/>
              </a:solidFill>
            </a:endParaRPr>
          </a:p>
          <a:p>
            <a:pPr>
              <a:spcBef>
                <a:spcPts val="900"/>
              </a:spcBef>
            </a:pPr>
            <a:r>
              <a:rPr lang="en-US" sz="3200" b="1" i="1" dirty="0">
                <a:solidFill>
                  <a:srgbClr val="FBC13C"/>
                </a:solidFill>
              </a:rPr>
              <a:t>Matthew 12:29</a:t>
            </a:r>
          </a:p>
          <a:p>
            <a:pPr>
              <a:spcBef>
                <a:spcPts val="900"/>
              </a:spcBef>
            </a:pPr>
            <a:r>
              <a:rPr lang="en-US" sz="3600" i="1" dirty="0"/>
              <a:t>Or again, how can anyone enter a strong man’s house and carry off his possessions unless he first ties up the strong man? Then he can rob his house.</a:t>
            </a:r>
          </a:p>
        </p:txBody>
      </p:sp>
    </p:spTree>
    <p:extLst>
      <p:ext uri="{BB962C8B-B14F-4D97-AF65-F5344CB8AC3E}">
        <p14:creationId xmlns:p14="http://schemas.microsoft.com/office/powerpoint/2010/main" val="317157791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D. Scripture on Binding and Loosing</a:t>
            </a:r>
            <a:endParaRPr lang="en-US" sz="4400" b="0" dirty="0"/>
          </a:p>
        </p:txBody>
      </p:sp>
      <p:sp>
        <p:nvSpPr>
          <p:cNvPr id="5" name="Content Placeholder 6">
            <a:extLst>
              <a:ext uri="{FF2B5EF4-FFF2-40B4-BE49-F238E27FC236}">
                <a16:creationId xmlns:a16="http://schemas.microsoft.com/office/drawing/2014/main" id="{4D5E517A-36C7-4AB1-8A21-2DE2EE144E08}"/>
              </a:ext>
            </a:extLst>
          </p:cNvPr>
          <p:cNvSpPr txBox="1">
            <a:spLocks/>
          </p:cNvSpPr>
          <p:nvPr/>
        </p:nvSpPr>
        <p:spPr>
          <a:xfrm>
            <a:off x="1766098" y="2009000"/>
            <a:ext cx="9931322" cy="45125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Matthew 18:12-18</a:t>
            </a:r>
          </a:p>
          <a:p>
            <a:pPr>
              <a:spcBef>
                <a:spcPts val="1000"/>
              </a:spcBef>
            </a:pPr>
            <a:r>
              <a:rPr lang="en-US" sz="3400" i="1" dirty="0"/>
              <a:t>“If your brother sins against you, go and show him his fault, just between the two of you. If he listens to you, you have won your brother over. But if he will not listen, take one or two others along, so that ‘every matter may be established by the testimony of two or three witnesses.’ ”</a:t>
            </a:r>
          </a:p>
        </p:txBody>
      </p:sp>
    </p:spTree>
    <p:extLst>
      <p:ext uri="{BB962C8B-B14F-4D97-AF65-F5344CB8AC3E}">
        <p14:creationId xmlns:p14="http://schemas.microsoft.com/office/powerpoint/2010/main" val="159130175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D. Scripture on Binding and Loosing</a:t>
            </a:r>
            <a:endParaRPr lang="en-US" sz="4400" b="0" dirty="0"/>
          </a:p>
        </p:txBody>
      </p:sp>
      <p:sp>
        <p:nvSpPr>
          <p:cNvPr id="5" name="Content Placeholder 6">
            <a:extLst>
              <a:ext uri="{FF2B5EF4-FFF2-40B4-BE49-F238E27FC236}">
                <a16:creationId xmlns:a16="http://schemas.microsoft.com/office/drawing/2014/main" id="{4D5E517A-36C7-4AB1-8A21-2DE2EE144E08}"/>
              </a:ext>
            </a:extLst>
          </p:cNvPr>
          <p:cNvSpPr txBox="1">
            <a:spLocks/>
          </p:cNvSpPr>
          <p:nvPr/>
        </p:nvSpPr>
        <p:spPr>
          <a:xfrm>
            <a:off x="1766098" y="2009000"/>
            <a:ext cx="9465494" cy="45125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Matthew 18:17</a:t>
            </a:r>
          </a:p>
          <a:p>
            <a:pPr>
              <a:spcBef>
                <a:spcPts val="1000"/>
              </a:spcBef>
            </a:pPr>
            <a:r>
              <a:rPr lang="en-US" sz="3400" i="1" dirty="0"/>
              <a:t>“If he refuses to listen to them, tell it to the church; and if he refuses to listen even to the church, treat him as you would a pagan or a tax collector.”</a:t>
            </a:r>
          </a:p>
        </p:txBody>
      </p:sp>
    </p:spTree>
    <p:extLst>
      <p:ext uri="{BB962C8B-B14F-4D97-AF65-F5344CB8AC3E}">
        <p14:creationId xmlns:p14="http://schemas.microsoft.com/office/powerpoint/2010/main" val="50632063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D. Scripture on Binding and Loosing</a:t>
            </a:r>
            <a:endParaRPr lang="en-US" sz="4400" b="0" dirty="0"/>
          </a:p>
        </p:txBody>
      </p:sp>
      <p:sp>
        <p:nvSpPr>
          <p:cNvPr id="5" name="Content Placeholder 6">
            <a:extLst>
              <a:ext uri="{FF2B5EF4-FFF2-40B4-BE49-F238E27FC236}">
                <a16:creationId xmlns:a16="http://schemas.microsoft.com/office/drawing/2014/main" id="{4D5E517A-36C7-4AB1-8A21-2DE2EE144E08}"/>
              </a:ext>
            </a:extLst>
          </p:cNvPr>
          <p:cNvSpPr txBox="1">
            <a:spLocks/>
          </p:cNvSpPr>
          <p:nvPr/>
        </p:nvSpPr>
        <p:spPr>
          <a:xfrm>
            <a:off x="1766098" y="2009000"/>
            <a:ext cx="9465494" cy="45125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Matthew 18:18</a:t>
            </a:r>
          </a:p>
          <a:p>
            <a:pPr>
              <a:spcBef>
                <a:spcPts val="1000"/>
              </a:spcBef>
            </a:pPr>
            <a:r>
              <a:rPr lang="en-US" sz="3400" i="1" dirty="0"/>
              <a:t>“I tell you the truth, whatever you bind on earth will be bound in heaven, and whatever you loose on earth will be loosed in heaven.”</a:t>
            </a:r>
          </a:p>
        </p:txBody>
      </p:sp>
    </p:spTree>
    <p:extLst>
      <p:ext uri="{BB962C8B-B14F-4D97-AF65-F5344CB8AC3E}">
        <p14:creationId xmlns:p14="http://schemas.microsoft.com/office/powerpoint/2010/main" val="60753874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9467272" cy="4419412"/>
          </a:xfrm>
        </p:spPr>
        <p:txBody>
          <a:bodyPr>
            <a:noAutofit/>
          </a:bodyPr>
          <a:lstStyle/>
          <a:p>
            <a:pPr>
              <a:lnSpc>
                <a:spcPct val="100000"/>
              </a:lnSpc>
            </a:pPr>
            <a:r>
              <a:rPr lang="en-US" sz="5400" dirty="0"/>
              <a:t>THIS IS BINDING AND LOOSING FOR RESTORATION IN THE CHURCH!</a:t>
            </a:r>
            <a:endParaRPr lang="en-US" sz="5400" b="0" dirty="0"/>
          </a:p>
        </p:txBody>
      </p:sp>
    </p:spTree>
    <p:extLst>
      <p:ext uri="{BB962C8B-B14F-4D97-AF65-F5344CB8AC3E}">
        <p14:creationId xmlns:p14="http://schemas.microsoft.com/office/powerpoint/2010/main" val="25862854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A. Principles of Combat</a:t>
            </a:r>
            <a:endParaRPr lang="en-US" sz="3600" b="0" dirty="0"/>
          </a:p>
        </p:txBody>
      </p:sp>
      <p:sp>
        <p:nvSpPr>
          <p:cNvPr id="7" name="Title 5">
            <a:extLst>
              <a:ext uri="{FF2B5EF4-FFF2-40B4-BE49-F238E27FC236}">
                <a16:creationId xmlns:a16="http://schemas.microsoft.com/office/drawing/2014/main" id="{74AEAF15-DF0D-4A05-A4A1-5C6477430435}"/>
              </a:ext>
            </a:extLst>
          </p:cNvPr>
          <p:cNvSpPr txBox="1">
            <a:spLocks/>
          </p:cNvSpPr>
          <p:nvPr/>
        </p:nvSpPr>
        <p:spPr>
          <a:xfrm>
            <a:off x="1712562" y="175823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sz="4400" dirty="0"/>
              <a:t>B. Patterns from the Life of Jesus</a:t>
            </a:r>
            <a:endParaRPr lang="en-US" sz="3600" b="0" dirty="0"/>
          </a:p>
        </p:txBody>
      </p:sp>
      <p:sp>
        <p:nvSpPr>
          <p:cNvPr id="4" name="Title 5">
            <a:extLst>
              <a:ext uri="{FF2B5EF4-FFF2-40B4-BE49-F238E27FC236}">
                <a16:creationId xmlns:a16="http://schemas.microsoft.com/office/drawing/2014/main" id="{286F549C-410F-400E-ABE8-8E5F9AD8234B}"/>
              </a:ext>
            </a:extLst>
          </p:cNvPr>
          <p:cNvSpPr txBox="1">
            <a:spLocks/>
          </p:cNvSpPr>
          <p:nvPr/>
        </p:nvSpPr>
        <p:spPr>
          <a:xfrm>
            <a:off x="1712562" y="2759715"/>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sz="4400" dirty="0"/>
              <a:t>C. Definition of Binding and Loosing</a:t>
            </a:r>
            <a:endParaRPr lang="en-US" sz="3600" b="0" dirty="0"/>
          </a:p>
        </p:txBody>
      </p:sp>
      <p:sp>
        <p:nvSpPr>
          <p:cNvPr id="5" name="Title 5">
            <a:extLst>
              <a:ext uri="{FF2B5EF4-FFF2-40B4-BE49-F238E27FC236}">
                <a16:creationId xmlns:a16="http://schemas.microsoft.com/office/drawing/2014/main" id="{4CCEF822-0A7B-42C1-B764-531091426868}"/>
              </a:ext>
            </a:extLst>
          </p:cNvPr>
          <p:cNvSpPr txBox="1">
            <a:spLocks/>
          </p:cNvSpPr>
          <p:nvPr/>
        </p:nvSpPr>
        <p:spPr>
          <a:xfrm>
            <a:off x="1712562" y="376120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sz="4400" dirty="0"/>
              <a:t>D. Scripture on Binding and Loosing</a:t>
            </a:r>
            <a:endParaRPr lang="en-US" sz="3600" b="0" dirty="0"/>
          </a:p>
        </p:txBody>
      </p:sp>
      <p:sp>
        <p:nvSpPr>
          <p:cNvPr id="8" name="Title 5">
            <a:extLst>
              <a:ext uri="{FF2B5EF4-FFF2-40B4-BE49-F238E27FC236}">
                <a16:creationId xmlns:a16="http://schemas.microsoft.com/office/drawing/2014/main" id="{8EB657C4-5CE5-4CCD-A773-68407AE377EA}"/>
              </a:ext>
            </a:extLst>
          </p:cNvPr>
          <p:cNvSpPr txBox="1">
            <a:spLocks/>
          </p:cNvSpPr>
          <p:nvPr/>
        </p:nvSpPr>
        <p:spPr>
          <a:xfrm>
            <a:off x="1712562" y="4762685"/>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sz="4400" u="sng" dirty="0"/>
              <a:t>E. Procedure for Binding and Loosing</a:t>
            </a:r>
            <a:endParaRPr lang="en-US" sz="3600" b="0" u="sng" dirty="0"/>
          </a:p>
        </p:txBody>
      </p:sp>
    </p:spTree>
    <p:extLst>
      <p:ext uri="{BB962C8B-B14F-4D97-AF65-F5344CB8AC3E}">
        <p14:creationId xmlns:p14="http://schemas.microsoft.com/office/powerpoint/2010/main" val="1961045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E. Procedure for Binding and Loosing</a:t>
            </a:r>
            <a:endParaRPr lang="en-US" sz="44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48844" y="1871316"/>
            <a:ext cx="9467960" cy="410916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3200" b="1" u="sng" dirty="0">
                <a:solidFill>
                  <a:srgbClr val="FBC13C"/>
                </a:solidFill>
              </a:rPr>
              <a:t>1. Prayer of Submission</a:t>
            </a:r>
          </a:p>
          <a:p>
            <a:pPr>
              <a:spcBef>
                <a:spcPts val="1800"/>
              </a:spcBef>
            </a:pPr>
            <a:r>
              <a:rPr lang="en-US" sz="3200" i="1" dirty="0"/>
              <a:t>“Heavenly Father, I give you the control of my mind, emotions, will, and body. I invite you to be Lord of my life, and to reign in me in the name of the Lord Jesus Christ.”</a:t>
            </a:r>
          </a:p>
        </p:txBody>
      </p:sp>
    </p:spTree>
    <p:extLst>
      <p:ext uri="{BB962C8B-B14F-4D97-AF65-F5344CB8AC3E}">
        <p14:creationId xmlns:p14="http://schemas.microsoft.com/office/powerpoint/2010/main" val="1546257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E. Procedure for Binding and Loosing</a:t>
            </a:r>
            <a:endParaRPr lang="en-US" sz="44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48844" y="1871316"/>
            <a:ext cx="9467960" cy="410916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3200" b="1" u="sng" dirty="0">
                <a:solidFill>
                  <a:srgbClr val="FBC13C"/>
                </a:solidFill>
              </a:rPr>
              <a:t>2. Prayer for Equipping</a:t>
            </a:r>
          </a:p>
          <a:p>
            <a:pPr>
              <a:spcBef>
                <a:spcPts val="1800"/>
              </a:spcBef>
            </a:pPr>
            <a:r>
              <a:rPr lang="en-US" sz="3200" i="1" dirty="0"/>
              <a:t>“Lord, I take for today the provision you have made for me:  The belt of truth, the breastplate of righteousness, the readiness that comes from the gospel of peace, the shield of faith, the helmet of salvation, sword of the spirit, and prayer.”</a:t>
            </a:r>
          </a:p>
        </p:txBody>
      </p:sp>
    </p:spTree>
    <p:extLst>
      <p:ext uri="{BB962C8B-B14F-4D97-AF65-F5344CB8AC3E}">
        <p14:creationId xmlns:p14="http://schemas.microsoft.com/office/powerpoint/2010/main" val="2262511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E. Procedure for Binding and Loosing</a:t>
            </a:r>
            <a:endParaRPr lang="en-US" sz="44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48844" y="1871316"/>
            <a:ext cx="9467960" cy="410916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3200" b="1" u="sng" dirty="0">
                <a:solidFill>
                  <a:srgbClr val="FBC13C"/>
                </a:solidFill>
              </a:rPr>
              <a:t>3. Declaration of binding and loosing</a:t>
            </a:r>
          </a:p>
          <a:p>
            <a:pPr>
              <a:spcBef>
                <a:spcPts val="1800"/>
              </a:spcBef>
            </a:pPr>
            <a:r>
              <a:rPr lang="en-US" sz="3200" i="1" dirty="0"/>
              <a:t>“Satan, I have submitted myself to God and I resist you now in the name of the Lord Jesus Christ. I take authority over you and all your evil spirits and I bind all of you in the name of the Lord Jesus Christ with regard to my life, the life of (my wife, my husband, my son, etc.).”</a:t>
            </a:r>
          </a:p>
        </p:txBody>
      </p:sp>
    </p:spTree>
    <p:extLst>
      <p:ext uri="{BB962C8B-B14F-4D97-AF65-F5344CB8AC3E}">
        <p14:creationId xmlns:p14="http://schemas.microsoft.com/office/powerpoint/2010/main" val="579537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E. Procedure for Binding and Loosing</a:t>
            </a:r>
            <a:endParaRPr lang="en-US" sz="44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48844" y="1871316"/>
            <a:ext cx="9467960" cy="410916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3200" b="1" u="sng" dirty="0">
                <a:solidFill>
                  <a:srgbClr val="FBC13C"/>
                </a:solidFill>
              </a:rPr>
              <a:t>3. Declaration of binding and loosing</a:t>
            </a:r>
          </a:p>
          <a:p>
            <a:pPr>
              <a:spcBef>
                <a:spcPts val="1800"/>
              </a:spcBef>
            </a:pPr>
            <a:r>
              <a:rPr lang="en-US" sz="3200" i="1" dirty="0"/>
              <a:t>“You will not have control of our minds, our emotions, our wills, or our bodies. I command that you loose us from every work of yours that is contrary to the will of God, and on the authority of the Word of God, I command you to flee from us now in the name of the Lord Jesus Christ!”</a:t>
            </a:r>
          </a:p>
        </p:txBody>
      </p:sp>
    </p:spTree>
    <p:extLst>
      <p:ext uri="{BB962C8B-B14F-4D97-AF65-F5344CB8AC3E}">
        <p14:creationId xmlns:p14="http://schemas.microsoft.com/office/powerpoint/2010/main" val="306923570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E. Procedure for Binding and Loosing</a:t>
            </a:r>
            <a:endParaRPr lang="en-US" sz="44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48844" y="1871316"/>
            <a:ext cx="9467960" cy="449497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3200" b="1" u="sng" dirty="0">
                <a:solidFill>
                  <a:srgbClr val="FBC13C"/>
                </a:solidFill>
              </a:rPr>
              <a:t>4. Binding in specific areas of struggle</a:t>
            </a:r>
          </a:p>
          <a:p>
            <a:pPr>
              <a:spcBef>
                <a:spcPts val="1800"/>
              </a:spcBef>
            </a:pPr>
            <a:r>
              <a:rPr lang="en-US" sz="3200" i="1" dirty="0"/>
              <a:t>“I further bind all spirits </a:t>
            </a:r>
            <a:r>
              <a:rPr lang="en-US" sz="3200" i="1" u="sng" dirty="0"/>
              <a:t>(of anger, fear, etc., and, all spirits that have caused her/him to [describe the symptoms] ) that have come against (my wife, husband, son, etc.)</a:t>
            </a:r>
            <a:r>
              <a:rPr lang="en-US" sz="3200" i="1" dirty="0"/>
              <a:t>. I command that you loose </a:t>
            </a:r>
            <a:r>
              <a:rPr lang="en-US" sz="3200" i="1" u="sng" dirty="0"/>
              <a:t>(her/his)</a:t>
            </a:r>
            <a:r>
              <a:rPr lang="en-US" sz="3200" i="1" dirty="0"/>
              <a:t> mind, emotions, will, and body. I order you to flee from </a:t>
            </a:r>
            <a:r>
              <a:rPr lang="en-US" sz="3200" i="1" u="sng" dirty="0"/>
              <a:t>(her/him)</a:t>
            </a:r>
            <a:r>
              <a:rPr lang="en-US" sz="3200" i="1" dirty="0"/>
              <a:t> in the name of the Lord Jesus Christ.”</a:t>
            </a:r>
          </a:p>
        </p:txBody>
      </p:sp>
    </p:spTree>
    <p:extLst>
      <p:ext uri="{BB962C8B-B14F-4D97-AF65-F5344CB8AC3E}">
        <p14:creationId xmlns:p14="http://schemas.microsoft.com/office/powerpoint/2010/main" val="1693917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800" dirty="0"/>
              <a:t>A. Principles of Combat</a:t>
            </a:r>
            <a:endParaRPr lang="en-US"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3197596"/>
            <a:ext cx="9206703" cy="247912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John 15:5</a:t>
            </a:r>
          </a:p>
          <a:p>
            <a:pPr>
              <a:spcBef>
                <a:spcPts val="1000"/>
              </a:spcBef>
            </a:pPr>
            <a:r>
              <a:rPr lang="en-US" sz="3600" i="1" dirty="0"/>
              <a:t>… apart from me you can do …</a:t>
            </a:r>
          </a:p>
        </p:txBody>
      </p:sp>
      <p:sp>
        <p:nvSpPr>
          <p:cNvPr id="5" name="Title 5">
            <a:extLst>
              <a:ext uri="{FF2B5EF4-FFF2-40B4-BE49-F238E27FC236}">
                <a16:creationId xmlns:a16="http://schemas.microsoft.com/office/drawing/2014/main" id="{67BE1DD2-D232-452C-B041-16C633BF4802}"/>
              </a:ext>
            </a:extLst>
          </p:cNvPr>
          <p:cNvSpPr txBox="1">
            <a:spLocks/>
          </p:cNvSpPr>
          <p:nvPr/>
        </p:nvSpPr>
        <p:spPr>
          <a:xfrm>
            <a:off x="1712562" y="1753163"/>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1. Act of Obedience</a:t>
            </a:r>
            <a:endParaRPr lang="en-US" sz="3200" b="0" dirty="0">
              <a:solidFill>
                <a:schemeClr val="bg1"/>
              </a:solidFill>
            </a:endParaRPr>
          </a:p>
        </p:txBody>
      </p:sp>
    </p:spTree>
    <p:extLst>
      <p:ext uri="{BB962C8B-B14F-4D97-AF65-F5344CB8AC3E}">
        <p14:creationId xmlns:p14="http://schemas.microsoft.com/office/powerpoint/2010/main" val="1834078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E. Procedure for Binding and Loosing</a:t>
            </a:r>
            <a:endParaRPr lang="en-US" sz="44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48844" y="1871316"/>
            <a:ext cx="9467960" cy="449497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3200" b="1" u="sng" dirty="0">
                <a:solidFill>
                  <a:srgbClr val="FBC13C"/>
                </a:solidFill>
              </a:rPr>
              <a:t>5. Prayer for protection</a:t>
            </a:r>
          </a:p>
          <a:p>
            <a:pPr>
              <a:spcBef>
                <a:spcPts val="1800"/>
              </a:spcBef>
            </a:pPr>
            <a:r>
              <a:rPr lang="en-US" sz="3200" i="1" dirty="0"/>
              <a:t>“Heavenly Father, I ask you to guard my </a:t>
            </a:r>
            <a:r>
              <a:rPr lang="en-US" sz="3200" i="1" u="sng" dirty="0"/>
              <a:t>(wife, son</a:t>
            </a:r>
            <a:r>
              <a:rPr lang="en-US" sz="3200" i="1" dirty="0"/>
              <a:t>) and to deliver </a:t>
            </a:r>
            <a:r>
              <a:rPr lang="en-US" sz="3200" i="1" u="sng" dirty="0"/>
              <a:t>(her, him</a:t>
            </a:r>
            <a:r>
              <a:rPr lang="en-US" sz="3200" i="1" dirty="0"/>
              <a:t>) from the evil one. I invite your protection in every area of </a:t>
            </a:r>
            <a:r>
              <a:rPr lang="en-US" sz="3200" i="1" u="sng" dirty="0"/>
              <a:t>(her/his)</a:t>
            </a:r>
            <a:r>
              <a:rPr lang="en-US" sz="3200" i="1" dirty="0"/>
              <a:t> life in the name of the Lord Jesus Christ.”</a:t>
            </a:r>
          </a:p>
        </p:txBody>
      </p:sp>
    </p:spTree>
    <p:extLst>
      <p:ext uri="{BB962C8B-B14F-4D97-AF65-F5344CB8AC3E}">
        <p14:creationId xmlns:p14="http://schemas.microsoft.com/office/powerpoint/2010/main" val="3122929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9467272" cy="4419412"/>
          </a:xfrm>
        </p:spPr>
        <p:txBody>
          <a:bodyPr>
            <a:noAutofit/>
          </a:bodyPr>
          <a:lstStyle/>
          <a:p>
            <a:pPr>
              <a:lnSpc>
                <a:spcPct val="100000"/>
              </a:lnSpc>
            </a:pPr>
            <a:r>
              <a:rPr lang="en-US" sz="5400" dirty="0"/>
              <a:t>THIS IS BINDING AND LOOSING FOR FREEING MY LIFE &amp; MY FAMILY!</a:t>
            </a:r>
            <a:endParaRPr lang="en-US" sz="5400" b="0" dirty="0"/>
          </a:p>
        </p:txBody>
      </p:sp>
    </p:spTree>
    <p:extLst>
      <p:ext uri="{BB962C8B-B14F-4D97-AF65-F5344CB8AC3E}">
        <p14:creationId xmlns:p14="http://schemas.microsoft.com/office/powerpoint/2010/main" val="299904013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dirty="0"/>
              <a:t>A. Principles of Combat</a:t>
            </a:r>
            <a:endParaRPr lang="en-US" sz="3200" b="0" dirty="0"/>
          </a:p>
        </p:txBody>
      </p:sp>
      <p:sp>
        <p:nvSpPr>
          <p:cNvPr id="7" name="Title 5">
            <a:extLst>
              <a:ext uri="{FF2B5EF4-FFF2-40B4-BE49-F238E27FC236}">
                <a16:creationId xmlns:a16="http://schemas.microsoft.com/office/drawing/2014/main" id="{74AEAF15-DF0D-4A05-A4A1-5C6477430435}"/>
              </a:ext>
            </a:extLst>
          </p:cNvPr>
          <p:cNvSpPr txBox="1">
            <a:spLocks/>
          </p:cNvSpPr>
          <p:nvPr/>
        </p:nvSpPr>
        <p:spPr>
          <a:xfrm>
            <a:off x="1712562" y="1568447"/>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t>B. Patterns from the Life of Jesus</a:t>
            </a:r>
            <a:endParaRPr lang="en-US" sz="3200" b="0" dirty="0"/>
          </a:p>
        </p:txBody>
      </p:sp>
      <p:sp>
        <p:nvSpPr>
          <p:cNvPr id="4" name="Title 5">
            <a:extLst>
              <a:ext uri="{FF2B5EF4-FFF2-40B4-BE49-F238E27FC236}">
                <a16:creationId xmlns:a16="http://schemas.microsoft.com/office/drawing/2014/main" id="{286F549C-410F-400E-ABE8-8E5F9AD8234B}"/>
              </a:ext>
            </a:extLst>
          </p:cNvPr>
          <p:cNvSpPr txBox="1">
            <a:spLocks/>
          </p:cNvSpPr>
          <p:nvPr/>
        </p:nvSpPr>
        <p:spPr>
          <a:xfrm>
            <a:off x="1712562" y="2397402"/>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t>C. Definition of Binding and Loosing</a:t>
            </a:r>
            <a:endParaRPr lang="en-US" sz="3200" b="0" dirty="0"/>
          </a:p>
        </p:txBody>
      </p:sp>
      <p:sp>
        <p:nvSpPr>
          <p:cNvPr id="5" name="Title 5">
            <a:extLst>
              <a:ext uri="{FF2B5EF4-FFF2-40B4-BE49-F238E27FC236}">
                <a16:creationId xmlns:a16="http://schemas.microsoft.com/office/drawing/2014/main" id="{4CCEF822-0A7B-42C1-B764-531091426868}"/>
              </a:ext>
            </a:extLst>
          </p:cNvPr>
          <p:cNvSpPr txBox="1">
            <a:spLocks/>
          </p:cNvSpPr>
          <p:nvPr/>
        </p:nvSpPr>
        <p:spPr>
          <a:xfrm>
            <a:off x="1712562" y="3226357"/>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t>D. Scripture on Binding and Loosing</a:t>
            </a:r>
            <a:endParaRPr lang="en-US" sz="3200" b="0" dirty="0"/>
          </a:p>
        </p:txBody>
      </p:sp>
      <p:sp>
        <p:nvSpPr>
          <p:cNvPr id="8" name="Title 5">
            <a:extLst>
              <a:ext uri="{FF2B5EF4-FFF2-40B4-BE49-F238E27FC236}">
                <a16:creationId xmlns:a16="http://schemas.microsoft.com/office/drawing/2014/main" id="{8EB657C4-5CE5-4CCD-A773-68407AE377EA}"/>
              </a:ext>
            </a:extLst>
          </p:cNvPr>
          <p:cNvSpPr txBox="1">
            <a:spLocks/>
          </p:cNvSpPr>
          <p:nvPr/>
        </p:nvSpPr>
        <p:spPr>
          <a:xfrm>
            <a:off x="1712562" y="4089818"/>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t>E. Procedure for Binding and Loosing</a:t>
            </a:r>
            <a:endParaRPr lang="en-US" sz="3200" b="0" dirty="0"/>
          </a:p>
        </p:txBody>
      </p:sp>
      <p:sp>
        <p:nvSpPr>
          <p:cNvPr id="9" name="Title 5">
            <a:extLst>
              <a:ext uri="{FF2B5EF4-FFF2-40B4-BE49-F238E27FC236}">
                <a16:creationId xmlns:a16="http://schemas.microsoft.com/office/drawing/2014/main" id="{B5129907-4B67-4943-BF00-05981447455A}"/>
              </a:ext>
            </a:extLst>
          </p:cNvPr>
          <p:cNvSpPr txBox="1">
            <a:spLocks/>
          </p:cNvSpPr>
          <p:nvPr/>
        </p:nvSpPr>
        <p:spPr>
          <a:xfrm>
            <a:off x="1712562" y="492229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u="sng" dirty="0"/>
              <a:t>F. Reason for Binding and Loosing</a:t>
            </a:r>
            <a:endParaRPr lang="en-US" sz="3200" b="0" u="sng" dirty="0"/>
          </a:p>
        </p:txBody>
      </p:sp>
    </p:spTree>
    <p:extLst>
      <p:ext uri="{BB962C8B-B14F-4D97-AF65-F5344CB8AC3E}">
        <p14:creationId xmlns:p14="http://schemas.microsoft.com/office/powerpoint/2010/main" val="328195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F. Reason for Binding and Loosing</a:t>
            </a:r>
            <a:endParaRPr lang="en-US" sz="44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1992087"/>
            <a:ext cx="9467960" cy="410916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James 4:7</a:t>
            </a:r>
          </a:p>
          <a:p>
            <a:pPr>
              <a:spcBef>
                <a:spcPts val="1000"/>
              </a:spcBef>
            </a:pPr>
            <a:r>
              <a:rPr lang="en-US" sz="3600" i="1" dirty="0"/>
              <a:t>Submit yourselves, then, to God. Resist the devil, and he will flee from you.</a:t>
            </a:r>
          </a:p>
        </p:txBody>
      </p:sp>
    </p:spTree>
    <p:extLst>
      <p:ext uri="{BB962C8B-B14F-4D97-AF65-F5344CB8AC3E}">
        <p14:creationId xmlns:p14="http://schemas.microsoft.com/office/powerpoint/2010/main" val="828325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400" dirty="0"/>
              <a:t>F. Reason for Binding and Loosing</a:t>
            </a:r>
            <a:endParaRPr lang="en-US" sz="4400"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1992087"/>
            <a:ext cx="9467960" cy="410916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James 4:7-8</a:t>
            </a:r>
          </a:p>
          <a:p>
            <a:pPr>
              <a:spcBef>
                <a:spcPts val="1000"/>
              </a:spcBef>
            </a:pPr>
            <a:r>
              <a:rPr lang="en-US" sz="3600" i="1" dirty="0"/>
              <a:t>Submit yourselves, then, to God. Resist the devil, and he will flee from you. Come near to God and he will come near to you.</a:t>
            </a:r>
          </a:p>
        </p:txBody>
      </p:sp>
    </p:spTree>
    <p:extLst>
      <p:ext uri="{BB962C8B-B14F-4D97-AF65-F5344CB8AC3E}">
        <p14:creationId xmlns:p14="http://schemas.microsoft.com/office/powerpoint/2010/main" val="2697198325"/>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1992087"/>
            <a:ext cx="9467960" cy="410916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6000" i="1" dirty="0"/>
              <a:t>Come near to God and he will come near to you.</a:t>
            </a:r>
          </a:p>
        </p:txBody>
      </p:sp>
    </p:spTree>
    <p:extLst>
      <p:ext uri="{BB962C8B-B14F-4D97-AF65-F5344CB8AC3E}">
        <p14:creationId xmlns:p14="http://schemas.microsoft.com/office/powerpoint/2010/main" val="238782834"/>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1" y="756745"/>
            <a:ext cx="9777823" cy="4419412"/>
          </a:xfrm>
        </p:spPr>
        <p:txBody>
          <a:bodyPr>
            <a:noAutofit/>
          </a:bodyPr>
          <a:lstStyle/>
          <a:p>
            <a:pPr>
              <a:lnSpc>
                <a:spcPct val="100000"/>
              </a:lnSpc>
            </a:pPr>
            <a:r>
              <a:rPr lang="en-US" sz="5400" dirty="0"/>
              <a:t>THIS IS BINDING AND LOOSING FOR THE GLORY OF GOD</a:t>
            </a:r>
            <a:endParaRPr lang="en-US" sz="5400" b="0" dirty="0"/>
          </a:p>
        </p:txBody>
      </p:sp>
    </p:spTree>
    <p:extLst>
      <p:ext uri="{BB962C8B-B14F-4D97-AF65-F5344CB8AC3E}">
        <p14:creationId xmlns:p14="http://schemas.microsoft.com/office/powerpoint/2010/main" val="1503444802"/>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91F4F31-6DCF-4DC6-9624-44B9C3CAABB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080" r="9002" b="20698"/>
          <a:stretch/>
        </p:blipFill>
        <p:spPr>
          <a:xfrm>
            <a:off x="1128668" y="0"/>
            <a:ext cx="11063332" cy="6858000"/>
          </a:xfrm>
        </p:spPr>
      </p:pic>
      <p:sp>
        <p:nvSpPr>
          <p:cNvPr id="2" name="Title 1">
            <a:extLst>
              <a:ext uri="{FF2B5EF4-FFF2-40B4-BE49-F238E27FC236}">
                <a16:creationId xmlns:a16="http://schemas.microsoft.com/office/drawing/2014/main" id="{3B22AA26-A866-4CAD-B4EC-A7809D050367}"/>
              </a:ext>
            </a:extLst>
          </p:cNvPr>
          <p:cNvSpPr>
            <a:spLocks noGrp="1"/>
          </p:cNvSpPr>
          <p:nvPr>
            <p:ph type="title"/>
          </p:nvPr>
        </p:nvSpPr>
        <p:spPr>
          <a:xfrm>
            <a:off x="1899844" y="843805"/>
            <a:ext cx="9762514" cy="610423"/>
          </a:xfrm>
        </p:spPr>
        <p:txBody>
          <a:bodyPr>
            <a:normAutofit/>
          </a:bodyPr>
          <a:lstStyle/>
          <a:p>
            <a:r>
              <a:rPr lang="en-US" sz="3600" dirty="0"/>
              <a:t>Lighthouse Ministry International</a:t>
            </a:r>
          </a:p>
        </p:txBody>
      </p:sp>
      <p:sp>
        <p:nvSpPr>
          <p:cNvPr id="6" name="Title 1">
            <a:extLst>
              <a:ext uri="{FF2B5EF4-FFF2-40B4-BE49-F238E27FC236}">
                <a16:creationId xmlns:a16="http://schemas.microsoft.com/office/drawing/2014/main" id="{15561EA5-2D48-49CB-B64E-7C73227C89BF}"/>
              </a:ext>
            </a:extLst>
          </p:cNvPr>
          <p:cNvSpPr txBox="1">
            <a:spLocks/>
          </p:cNvSpPr>
          <p:nvPr/>
        </p:nvSpPr>
        <p:spPr>
          <a:xfrm>
            <a:off x="1899844" y="1806767"/>
            <a:ext cx="9762514" cy="398810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spcBef>
                <a:spcPts val="600"/>
              </a:spcBef>
            </a:pPr>
            <a:r>
              <a:rPr lang="en-US" sz="2200" b="0" i="1" dirty="0"/>
              <a:t>Home Office</a:t>
            </a:r>
          </a:p>
          <a:p>
            <a:pPr>
              <a:lnSpc>
                <a:spcPct val="100000"/>
              </a:lnSpc>
              <a:spcBef>
                <a:spcPts val="600"/>
              </a:spcBef>
            </a:pPr>
            <a:r>
              <a:rPr lang="en-US" sz="2800" b="0" dirty="0">
                <a:solidFill>
                  <a:schemeClr val="bg1"/>
                </a:solidFill>
              </a:rPr>
              <a:t>P.O. Box 120297  |  St. Paul, MN 55112</a:t>
            </a:r>
          </a:p>
          <a:p>
            <a:pPr>
              <a:lnSpc>
                <a:spcPct val="100000"/>
              </a:lnSpc>
              <a:spcBef>
                <a:spcPts val="600"/>
              </a:spcBef>
            </a:pPr>
            <a:endParaRPr lang="en-US" sz="1400" b="0" dirty="0">
              <a:solidFill>
                <a:schemeClr val="bg1"/>
              </a:solidFill>
            </a:endParaRPr>
          </a:p>
          <a:p>
            <a:pPr>
              <a:lnSpc>
                <a:spcPct val="100000"/>
              </a:lnSpc>
              <a:spcBef>
                <a:spcPts val="600"/>
              </a:spcBef>
            </a:pPr>
            <a:r>
              <a:rPr lang="en-US" sz="2200" b="0" i="1" dirty="0"/>
              <a:t>For Ministry Appointments</a:t>
            </a:r>
          </a:p>
          <a:p>
            <a:pPr>
              <a:lnSpc>
                <a:spcPct val="100000"/>
              </a:lnSpc>
              <a:spcBef>
                <a:spcPts val="600"/>
              </a:spcBef>
            </a:pPr>
            <a:r>
              <a:rPr lang="en-US" sz="2800" b="0" dirty="0">
                <a:solidFill>
                  <a:schemeClr val="bg1"/>
                </a:solidFill>
              </a:rPr>
              <a:t>(651) 483-0888</a:t>
            </a:r>
          </a:p>
          <a:p>
            <a:pPr>
              <a:lnSpc>
                <a:spcPct val="100000"/>
              </a:lnSpc>
              <a:spcBef>
                <a:spcPts val="600"/>
              </a:spcBef>
            </a:pPr>
            <a:endParaRPr lang="en-US" sz="1400" b="0" dirty="0">
              <a:solidFill>
                <a:schemeClr val="bg1"/>
              </a:solidFill>
            </a:endParaRPr>
          </a:p>
          <a:p>
            <a:pPr>
              <a:lnSpc>
                <a:spcPct val="100000"/>
              </a:lnSpc>
              <a:spcBef>
                <a:spcPts val="600"/>
              </a:spcBef>
            </a:pPr>
            <a:r>
              <a:rPr lang="en-US" sz="2200" b="0" i="1" dirty="0"/>
              <a:t>Email</a:t>
            </a:r>
          </a:p>
          <a:p>
            <a:pPr>
              <a:lnSpc>
                <a:spcPct val="100000"/>
              </a:lnSpc>
              <a:spcBef>
                <a:spcPts val="600"/>
              </a:spcBef>
            </a:pPr>
            <a:r>
              <a:rPr lang="en-US" sz="2800" b="0" i="1" dirty="0">
                <a:solidFill>
                  <a:schemeClr val="bg1"/>
                </a:solidFill>
              </a:rPr>
              <a:t>info@LighthouseMinistryIntl.org</a:t>
            </a:r>
          </a:p>
          <a:p>
            <a:pPr>
              <a:lnSpc>
                <a:spcPct val="100000"/>
              </a:lnSpc>
              <a:spcBef>
                <a:spcPts val="600"/>
              </a:spcBef>
            </a:pPr>
            <a:endParaRPr lang="en-US" sz="1400" b="0" dirty="0">
              <a:solidFill>
                <a:schemeClr val="bg1"/>
              </a:solidFill>
            </a:endParaRPr>
          </a:p>
          <a:p>
            <a:pPr>
              <a:lnSpc>
                <a:spcPct val="100000"/>
              </a:lnSpc>
              <a:spcBef>
                <a:spcPts val="600"/>
              </a:spcBef>
            </a:pPr>
            <a:r>
              <a:rPr lang="en-US" sz="2200" b="0" i="1" dirty="0"/>
              <a:t>Web</a:t>
            </a:r>
          </a:p>
          <a:p>
            <a:pPr>
              <a:lnSpc>
                <a:spcPct val="100000"/>
              </a:lnSpc>
              <a:spcBef>
                <a:spcPts val="600"/>
              </a:spcBef>
            </a:pPr>
            <a:r>
              <a:rPr lang="en-US" sz="2800" b="0" i="1" dirty="0">
                <a:solidFill>
                  <a:schemeClr val="bg1"/>
                </a:solidFill>
              </a:rPr>
              <a:t>LighthouseMinistryIntl.org</a:t>
            </a:r>
          </a:p>
        </p:txBody>
      </p:sp>
    </p:spTree>
    <p:extLst>
      <p:ext uri="{BB962C8B-B14F-4D97-AF65-F5344CB8AC3E}">
        <p14:creationId xmlns:p14="http://schemas.microsoft.com/office/powerpoint/2010/main" val="31448959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800" dirty="0"/>
              <a:t>A. Principles of Combat</a:t>
            </a:r>
            <a:endParaRPr lang="en-US"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3197596"/>
            <a:ext cx="9206703" cy="247912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John 15:5</a:t>
            </a:r>
          </a:p>
          <a:p>
            <a:pPr>
              <a:spcBef>
                <a:spcPts val="1000"/>
              </a:spcBef>
            </a:pPr>
            <a:r>
              <a:rPr lang="en-US" sz="3600" i="1" dirty="0"/>
              <a:t>… apart from me you can do </a:t>
            </a:r>
            <a:r>
              <a:rPr lang="en-US" sz="3600" b="1" i="1" u="sng" dirty="0">
                <a:solidFill>
                  <a:srgbClr val="00B0F0"/>
                </a:solidFill>
              </a:rPr>
              <a:t>nothing</a:t>
            </a:r>
            <a:r>
              <a:rPr lang="en-US" sz="3600" i="1" dirty="0"/>
              <a:t>.</a:t>
            </a:r>
          </a:p>
        </p:txBody>
      </p:sp>
      <p:sp>
        <p:nvSpPr>
          <p:cNvPr id="5" name="Title 5">
            <a:extLst>
              <a:ext uri="{FF2B5EF4-FFF2-40B4-BE49-F238E27FC236}">
                <a16:creationId xmlns:a16="http://schemas.microsoft.com/office/drawing/2014/main" id="{67BE1DD2-D232-452C-B041-16C633BF4802}"/>
              </a:ext>
            </a:extLst>
          </p:cNvPr>
          <p:cNvSpPr txBox="1">
            <a:spLocks/>
          </p:cNvSpPr>
          <p:nvPr/>
        </p:nvSpPr>
        <p:spPr>
          <a:xfrm>
            <a:off x="1712562" y="1753163"/>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1. Act of Obedience</a:t>
            </a:r>
            <a:endParaRPr lang="en-US" sz="3200" b="0" dirty="0">
              <a:solidFill>
                <a:schemeClr val="bg1"/>
              </a:solidFill>
            </a:endParaRPr>
          </a:p>
        </p:txBody>
      </p:sp>
    </p:spTree>
    <p:extLst>
      <p:ext uri="{BB962C8B-B14F-4D97-AF65-F5344CB8AC3E}">
        <p14:creationId xmlns:p14="http://schemas.microsoft.com/office/powerpoint/2010/main" val="194140411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800" dirty="0"/>
              <a:t>A. Principles of Combat</a:t>
            </a:r>
            <a:endParaRPr lang="en-US"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3883388"/>
            <a:ext cx="9206703" cy="247912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James 4:7</a:t>
            </a:r>
          </a:p>
          <a:p>
            <a:pPr>
              <a:spcBef>
                <a:spcPts val="1000"/>
              </a:spcBef>
            </a:pPr>
            <a:r>
              <a:rPr lang="en-US" sz="3600" i="1" dirty="0"/>
              <a:t>Submit yourselves, then, to God. Resist the devil, and he will flee from you.</a:t>
            </a:r>
          </a:p>
        </p:txBody>
      </p:sp>
      <p:sp>
        <p:nvSpPr>
          <p:cNvPr id="5" name="Title 5">
            <a:extLst>
              <a:ext uri="{FF2B5EF4-FFF2-40B4-BE49-F238E27FC236}">
                <a16:creationId xmlns:a16="http://schemas.microsoft.com/office/drawing/2014/main" id="{67BE1DD2-D232-452C-B041-16C633BF4802}"/>
              </a:ext>
            </a:extLst>
          </p:cNvPr>
          <p:cNvSpPr txBox="1">
            <a:spLocks/>
          </p:cNvSpPr>
          <p:nvPr/>
        </p:nvSpPr>
        <p:spPr>
          <a:xfrm>
            <a:off x="1712562" y="1753163"/>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1. Act of Obedience</a:t>
            </a:r>
            <a:endParaRPr lang="en-US" sz="3200" b="0" dirty="0">
              <a:solidFill>
                <a:schemeClr val="bg1"/>
              </a:solidFill>
            </a:endParaRPr>
          </a:p>
        </p:txBody>
      </p:sp>
      <p:sp>
        <p:nvSpPr>
          <p:cNvPr id="7" name="Title 5">
            <a:extLst>
              <a:ext uri="{FF2B5EF4-FFF2-40B4-BE49-F238E27FC236}">
                <a16:creationId xmlns:a16="http://schemas.microsoft.com/office/drawing/2014/main" id="{565485D2-61B0-4FBB-8FEB-B41F5EFD3BEA}"/>
              </a:ext>
            </a:extLst>
          </p:cNvPr>
          <p:cNvSpPr txBox="1">
            <a:spLocks/>
          </p:cNvSpPr>
          <p:nvPr/>
        </p:nvSpPr>
        <p:spPr>
          <a:xfrm>
            <a:off x="1701676" y="255645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2. Maintain the Warfare Pattern</a:t>
            </a:r>
            <a:endParaRPr lang="en-US" sz="3200" b="0" dirty="0">
              <a:solidFill>
                <a:schemeClr val="bg1"/>
              </a:solidFill>
            </a:endParaRPr>
          </a:p>
        </p:txBody>
      </p:sp>
    </p:spTree>
    <p:extLst>
      <p:ext uri="{BB962C8B-B14F-4D97-AF65-F5344CB8AC3E}">
        <p14:creationId xmlns:p14="http://schemas.microsoft.com/office/powerpoint/2010/main" val="1111803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800" dirty="0"/>
              <a:t>A. Principles of Combat</a:t>
            </a:r>
            <a:endParaRPr lang="en-US"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3671115"/>
            <a:ext cx="9206703" cy="247912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2 Corinthians 10:3-4 </a:t>
            </a:r>
          </a:p>
          <a:p>
            <a:pPr>
              <a:spcBef>
                <a:spcPts val="1000"/>
              </a:spcBef>
            </a:pPr>
            <a:r>
              <a:rPr lang="en-US" sz="3600" i="1" dirty="0"/>
              <a:t>For though we live in the world, </a:t>
            </a:r>
            <a:r>
              <a:rPr lang="en-US" sz="3600" b="1" i="1" u="sng" dirty="0">
                <a:solidFill>
                  <a:srgbClr val="00B0F0"/>
                </a:solidFill>
              </a:rPr>
              <a:t>we do not wage war as the world does</a:t>
            </a:r>
            <a:r>
              <a:rPr lang="en-US" sz="3600" i="1" dirty="0"/>
              <a:t>. The weapons we fight with are not the weapons of the world. On the contrary, they have divine power to demolish strongholds.</a:t>
            </a:r>
          </a:p>
        </p:txBody>
      </p:sp>
      <p:sp>
        <p:nvSpPr>
          <p:cNvPr id="5" name="Title 5">
            <a:extLst>
              <a:ext uri="{FF2B5EF4-FFF2-40B4-BE49-F238E27FC236}">
                <a16:creationId xmlns:a16="http://schemas.microsoft.com/office/drawing/2014/main" id="{67BE1DD2-D232-452C-B041-16C633BF4802}"/>
              </a:ext>
            </a:extLst>
          </p:cNvPr>
          <p:cNvSpPr txBox="1">
            <a:spLocks/>
          </p:cNvSpPr>
          <p:nvPr/>
        </p:nvSpPr>
        <p:spPr>
          <a:xfrm>
            <a:off x="1712562" y="1753163"/>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1. Act of Obedience</a:t>
            </a:r>
            <a:endParaRPr lang="en-US" sz="3200" b="0" dirty="0">
              <a:solidFill>
                <a:schemeClr val="bg1"/>
              </a:solidFill>
            </a:endParaRPr>
          </a:p>
        </p:txBody>
      </p:sp>
      <p:sp>
        <p:nvSpPr>
          <p:cNvPr id="7" name="Title 5">
            <a:extLst>
              <a:ext uri="{FF2B5EF4-FFF2-40B4-BE49-F238E27FC236}">
                <a16:creationId xmlns:a16="http://schemas.microsoft.com/office/drawing/2014/main" id="{565485D2-61B0-4FBB-8FEB-B41F5EFD3BEA}"/>
              </a:ext>
            </a:extLst>
          </p:cNvPr>
          <p:cNvSpPr txBox="1">
            <a:spLocks/>
          </p:cNvSpPr>
          <p:nvPr/>
        </p:nvSpPr>
        <p:spPr>
          <a:xfrm>
            <a:off x="1701676" y="255645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2. Maintain the Warfare Pattern</a:t>
            </a:r>
            <a:endParaRPr lang="en-US" sz="3200" b="0" dirty="0">
              <a:solidFill>
                <a:schemeClr val="bg1"/>
              </a:solidFill>
            </a:endParaRPr>
          </a:p>
        </p:txBody>
      </p:sp>
    </p:spTree>
    <p:extLst>
      <p:ext uri="{BB962C8B-B14F-4D97-AF65-F5344CB8AC3E}">
        <p14:creationId xmlns:p14="http://schemas.microsoft.com/office/powerpoint/2010/main" val="123173127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756745"/>
            <a:ext cx="10357518" cy="872550"/>
          </a:xfrm>
        </p:spPr>
        <p:txBody>
          <a:bodyPr>
            <a:noAutofit/>
          </a:bodyPr>
          <a:lstStyle/>
          <a:p>
            <a:pPr>
              <a:lnSpc>
                <a:spcPct val="100000"/>
              </a:lnSpc>
            </a:pPr>
            <a:r>
              <a:rPr lang="en-US" sz="4800" dirty="0"/>
              <a:t>A. Principles of Combat</a:t>
            </a:r>
            <a:endParaRPr lang="en-US" b="0" dirty="0"/>
          </a:p>
        </p:txBody>
      </p:sp>
      <p:sp>
        <p:nvSpPr>
          <p:cNvPr id="4" name="Content Placeholder 6">
            <a:extLst>
              <a:ext uri="{FF2B5EF4-FFF2-40B4-BE49-F238E27FC236}">
                <a16:creationId xmlns:a16="http://schemas.microsoft.com/office/drawing/2014/main" id="{4488C15C-AD69-482E-A2EB-467A92DB6F96}"/>
              </a:ext>
            </a:extLst>
          </p:cNvPr>
          <p:cNvSpPr txBox="1">
            <a:spLocks/>
          </p:cNvSpPr>
          <p:nvPr/>
        </p:nvSpPr>
        <p:spPr>
          <a:xfrm>
            <a:off x="1766097" y="3671115"/>
            <a:ext cx="9206703" cy="247912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3600" b="1" i="1" dirty="0">
                <a:solidFill>
                  <a:srgbClr val="FBC13C"/>
                </a:solidFill>
              </a:rPr>
              <a:t>2 Corinthians 10:3-4 </a:t>
            </a:r>
          </a:p>
          <a:p>
            <a:pPr>
              <a:spcBef>
                <a:spcPts val="1000"/>
              </a:spcBef>
            </a:pPr>
            <a:r>
              <a:rPr lang="en-US" sz="3600" i="1" dirty="0"/>
              <a:t>For though we live in the world, we do not wage war as the world does. </a:t>
            </a:r>
            <a:r>
              <a:rPr lang="en-US" sz="3600" b="1" i="1" u="sng" dirty="0">
                <a:solidFill>
                  <a:srgbClr val="00B0F0"/>
                </a:solidFill>
              </a:rPr>
              <a:t>The weapons we fight with are not the weapons of the world. </a:t>
            </a:r>
            <a:r>
              <a:rPr lang="en-US" sz="3600" i="1" dirty="0"/>
              <a:t>On the contrary, they have divine power to demolish strongholds.</a:t>
            </a:r>
          </a:p>
        </p:txBody>
      </p:sp>
      <p:sp>
        <p:nvSpPr>
          <p:cNvPr id="5" name="Title 5">
            <a:extLst>
              <a:ext uri="{FF2B5EF4-FFF2-40B4-BE49-F238E27FC236}">
                <a16:creationId xmlns:a16="http://schemas.microsoft.com/office/drawing/2014/main" id="{67BE1DD2-D232-452C-B041-16C633BF4802}"/>
              </a:ext>
            </a:extLst>
          </p:cNvPr>
          <p:cNvSpPr txBox="1">
            <a:spLocks/>
          </p:cNvSpPr>
          <p:nvPr/>
        </p:nvSpPr>
        <p:spPr>
          <a:xfrm>
            <a:off x="1712562" y="1753163"/>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1. Act of Obedience</a:t>
            </a:r>
            <a:endParaRPr lang="en-US" sz="3200" b="0" dirty="0">
              <a:solidFill>
                <a:schemeClr val="bg1"/>
              </a:solidFill>
            </a:endParaRPr>
          </a:p>
        </p:txBody>
      </p:sp>
      <p:sp>
        <p:nvSpPr>
          <p:cNvPr id="7" name="Title 5">
            <a:extLst>
              <a:ext uri="{FF2B5EF4-FFF2-40B4-BE49-F238E27FC236}">
                <a16:creationId xmlns:a16="http://schemas.microsoft.com/office/drawing/2014/main" id="{565485D2-61B0-4FBB-8FEB-B41F5EFD3BEA}"/>
              </a:ext>
            </a:extLst>
          </p:cNvPr>
          <p:cNvSpPr txBox="1">
            <a:spLocks/>
          </p:cNvSpPr>
          <p:nvPr/>
        </p:nvSpPr>
        <p:spPr>
          <a:xfrm>
            <a:off x="1701676" y="2556450"/>
            <a:ext cx="10357518" cy="872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dirty="0">
                <a:solidFill>
                  <a:schemeClr val="bg1"/>
                </a:solidFill>
              </a:rPr>
              <a:t>2. Maintain the Warfare Pattern</a:t>
            </a:r>
            <a:endParaRPr lang="en-US" sz="3200" b="0" dirty="0">
              <a:solidFill>
                <a:schemeClr val="bg1"/>
              </a:solidFill>
            </a:endParaRPr>
          </a:p>
        </p:txBody>
      </p:sp>
    </p:spTree>
    <p:extLst>
      <p:ext uri="{BB962C8B-B14F-4D97-AF65-F5344CB8AC3E}">
        <p14:creationId xmlns:p14="http://schemas.microsoft.com/office/powerpoint/2010/main" val="1208233949"/>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6570</TotalTime>
  <Words>2378</Words>
  <Application>Microsoft Office PowerPoint</Application>
  <PresentationFormat>Widescreen</PresentationFormat>
  <Paragraphs>197</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Fira Sans</vt:lpstr>
      <vt:lpstr>Office Theme</vt:lpstr>
      <vt:lpstr>PowerPoint Presentation</vt:lpstr>
      <vt:lpstr>PowerPoint Presentation</vt:lpstr>
      <vt:lpstr>PowerPoint Presentation</vt:lpstr>
      <vt:lpstr>PowerPoint Presentation</vt:lpstr>
      <vt:lpstr>A. Principles of Combat</vt:lpstr>
      <vt:lpstr>A. Principles of Combat</vt:lpstr>
      <vt:lpstr>A. Principles of Combat</vt:lpstr>
      <vt:lpstr>A. Principles of Combat</vt:lpstr>
      <vt:lpstr>A. Principles of Combat</vt:lpstr>
      <vt:lpstr>A. Principles of Combat</vt:lpstr>
      <vt:lpstr>A. Principles of Combat</vt:lpstr>
      <vt:lpstr>A. Principles of Combat</vt:lpstr>
      <vt:lpstr>A. Principles of Combat</vt:lpstr>
      <vt:lpstr>B. Patterns from the Life of Jesus</vt:lpstr>
      <vt:lpstr>B. Patterns from the Life of Jesus</vt:lpstr>
      <vt:lpstr>B. Patterns from the Life of Jesus</vt:lpstr>
      <vt:lpstr>B. Patterns from the Life of Jesus</vt:lpstr>
      <vt:lpstr>B. Patterns from the Life of Jesus</vt:lpstr>
      <vt:lpstr>B. Patterns from the Life of Jesus</vt:lpstr>
      <vt:lpstr>PowerPoint Presentation</vt:lpstr>
      <vt:lpstr>PowerPoint Presentation</vt:lpstr>
      <vt:lpstr>A. Principles of Combat</vt:lpstr>
      <vt:lpstr>C. Definition of Binding and Loosing</vt:lpstr>
      <vt:lpstr>C. Definition of Binding and Loosing</vt:lpstr>
      <vt:lpstr>A. Principles of Combat</vt:lpstr>
      <vt:lpstr>D. Scripture on Binding and Loosing</vt:lpstr>
      <vt:lpstr>D. Scripture on Binding and Loosing</vt:lpstr>
      <vt:lpstr>THIS IS BINDING AND LOOSING FROM DEMONIC PHYSICAL BONDAGE!!</vt:lpstr>
      <vt:lpstr>D. Scripture on Binding and Loosing</vt:lpstr>
      <vt:lpstr>PowerPoint Presentation</vt:lpstr>
      <vt:lpstr>D. Scripture on Binding and Loosing</vt:lpstr>
      <vt:lpstr>D. Scripture on Binding and Loosing</vt:lpstr>
      <vt:lpstr>D. Scripture on Binding and Loosing</vt:lpstr>
      <vt:lpstr>D. Scripture on Binding and Loosing</vt:lpstr>
      <vt:lpstr>D. Scripture on Binding and Loosing</vt:lpstr>
      <vt:lpstr>D. Scripture on Binding and Loosing</vt:lpstr>
      <vt:lpstr>THIS IS BINDING AND LOOSING FOR BUILDING THE CHURCH!</vt:lpstr>
      <vt:lpstr>D. Scripture on Binding and Loosing</vt:lpstr>
      <vt:lpstr>D. Scripture on Binding and Loosing</vt:lpstr>
      <vt:lpstr>D. Scripture on Binding and Loosing</vt:lpstr>
      <vt:lpstr>D. Scripture on Binding and Loosing</vt:lpstr>
      <vt:lpstr>D. Scripture on Binding and Loosing</vt:lpstr>
      <vt:lpstr>THIS IS BINDING AND LOOSING FOR RESTORATION IN THE CHURCH!</vt:lpstr>
      <vt:lpstr>A. Principles of Combat</vt:lpstr>
      <vt:lpstr>E. Procedure for Binding and Loosing</vt:lpstr>
      <vt:lpstr>E. Procedure for Binding and Loosing</vt:lpstr>
      <vt:lpstr>E. Procedure for Binding and Loosing</vt:lpstr>
      <vt:lpstr>E. Procedure for Binding and Loosing</vt:lpstr>
      <vt:lpstr>E. Procedure for Binding and Loosing</vt:lpstr>
      <vt:lpstr>E. Procedure for Binding and Loosing</vt:lpstr>
      <vt:lpstr>THIS IS BINDING AND LOOSING FOR FREEING MY LIFE &amp; MY FAMILY!</vt:lpstr>
      <vt:lpstr>A. Principles of Combat</vt:lpstr>
      <vt:lpstr>F. Reason for Binding and Loosing</vt:lpstr>
      <vt:lpstr>F. Reason for Binding and Loosing</vt:lpstr>
      <vt:lpstr>PowerPoint Presentation</vt:lpstr>
      <vt:lpstr>THIS IS BINDING AND LOOSING FOR THE GLORY OF GOD</vt:lpstr>
      <vt:lpstr>Lighthouse Ministry International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 Radel</dc:creator>
  <cp:lastModifiedBy> </cp:lastModifiedBy>
  <cp:revision>346</cp:revision>
  <dcterms:created xsi:type="dcterms:W3CDTF">2018-05-13T23:26:46Z</dcterms:created>
  <dcterms:modified xsi:type="dcterms:W3CDTF">2019-06-09T23:30:02Z</dcterms:modified>
</cp:coreProperties>
</file>